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88" r:id="rId3"/>
    <p:sldId id="287" r:id="rId4"/>
    <p:sldId id="299" r:id="rId5"/>
    <p:sldId id="289" r:id="rId6"/>
    <p:sldId id="292" r:id="rId7"/>
    <p:sldId id="294" r:id="rId8"/>
    <p:sldId id="302" r:id="rId9"/>
    <p:sldId id="295" r:id="rId10"/>
    <p:sldId id="300" r:id="rId11"/>
    <p:sldId id="297" r:id="rId12"/>
    <p:sldId id="298" r:id="rId13"/>
    <p:sldId id="290" r:id="rId14"/>
    <p:sldId id="296" r:id="rId15"/>
    <p:sldId id="291" r:id="rId16"/>
    <p:sldId id="262" r:id="rId17"/>
    <p:sldId id="293" r:id="rId18"/>
    <p:sldId id="259" r:id="rId19"/>
    <p:sldId id="258" r:id="rId20"/>
    <p:sldId id="263" r:id="rId21"/>
    <p:sldId id="275" r:id="rId22"/>
    <p:sldId id="264" r:id="rId23"/>
    <p:sldId id="265" r:id="rId24"/>
    <p:sldId id="277" r:id="rId25"/>
    <p:sldId id="301" r:id="rId26"/>
    <p:sldId id="278" r:id="rId27"/>
    <p:sldId id="279" r:id="rId28"/>
    <p:sldId id="280" r:id="rId29"/>
    <p:sldId id="281" r:id="rId30"/>
    <p:sldId id="282" r:id="rId31"/>
    <p:sldId id="286" r:id="rId32"/>
    <p:sldId id="283" r:id="rId33"/>
    <p:sldId id="284" r:id="rId34"/>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57" autoAdjust="0"/>
  </p:normalViewPr>
  <p:slideViewPr>
    <p:cSldViewPr>
      <p:cViewPr>
        <p:scale>
          <a:sx n="84" d="100"/>
          <a:sy n="84" d="100"/>
        </p:scale>
        <p:origin x="-2394" y="-41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19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1963"/>
          </a:xfrm>
          <a:prstGeom prst="rect">
            <a:avLst/>
          </a:prstGeom>
        </p:spPr>
        <p:txBody>
          <a:bodyPr vert="horz" lIns="91440" tIns="45720" rIns="91440" bIns="45720" rtlCol="0"/>
          <a:lstStyle>
            <a:lvl1pPr algn="r">
              <a:defRPr sz="1200"/>
            </a:lvl1pPr>
          </a:lstStyle>
          <a:p>
            <a:fld id="{2A442CEF-E289-44A1-B352-DC94673B329F}" type="datetimeFigureOut">
              <a:rPr lang="en-US" smtClean="0"/>
              <a:t>3/21/2018</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387850"/>
            <a:ext cx="5607050" cy="4156075"/>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525"/>
            <a:ext cx="3038475" cy="4619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772525"/>
            <a:ext cx="3038475" cy="461963"/>
          </a:xfrm>
          <a:prstGeom prst="rect">
            <a:avLst/>
          </a:prstGeom>
        </p:spPr>
        <p:txBody>
          <a:bodyPr vert="horz" lIns="91440" tIns="45720" rIns="91440" bIns="45720" rtlCol="0" anchor="b"/>
          <a:lstStyle>
            <a:lvl1pPr algn="r">
              <a:defRPr sz="1200"/>
            </a:lvl1pPr>
          </a:lstStyle>
          <a:p>
            <a:fld id="{2914E99A-3148-4A5F-AFF8-CE3C35604BE7}" type="slidenum">
              <a:rPr lang="en-US" smtClean="0"/>
              <a:t>‹#›</a:t>
            </a:fld>
            <a:endParaRPr lang="en-US"/>
          </a:p>
        </p:txBody>
      </p:sp>
    </p:spTree>
    <p:extLst>
      <p:ext uri="{BB962C8B-B14F-4D97-AF65-F5344CB8AC3E}">
        <p14:creationId xmlns:p14="http://schemas.microsoft.com/office/powerpoint/2010/main" val="1829644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ww.ncbi.nlm.nih.gov/pmc/articles/PMC4393358/figure/fig04/" TargetMode="External"/><Relationship Id="rId3" Type="http://schemas.openxmlformats.org/officeDocument/2006/relationships/hyperlink" Target="https://www.ncbi.nlm.nih.gov/pmc/articles/PMC4393358/" TargetMode="External"/><Relationship Id="rId7" Type="http://schemas.openxmlformats.org/officeDocument/2006/relationships/hyperlink" Target="https://www.ncbi.nlm.nih.gov/pmc/articles/PMC4393358/figure/fig02/"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api.copyright.com/rlnk-resolver/1.0/url?contentId=10.1002/wdev.176&amp;contentType=DOI&amp;source=PMC&amp;publisherCode=wiley" TargetMode="External"/><Relationship Id="rId5" Type="http://schemas.openxmlformats.org/officeDocument/2006/relationships/hyperlink" Target="https://www.ncbi.nlm.nih.gov/pmc/articles/PMC4393358/figure/fig03/" TargetMode="External"/><Relationship Id="rId4" Type="http://schemas.openxmlformats.org/officeDocument/2006/relationships/hyperlink" Target="https://dx.doi.org/10.1002/wdev.176" TargetMode="External"/><Relationship Id="rId9" Type="http://schemas.openxmlformats.org/officeDocument/2006/relationships/hyperlink" Target="https://www.ncbi.nlm.nih.gov/protein/NP_075598" TargetMode="Externa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www.ncbi.nlm.nih.gov/pmc/articles/PMC4393358/#b246" TargetMode="External"/><Relationship Id="rId3" Type="http://schemas.openxmlformats.org/officeDocument/2006/relationships/hyperlink" Target="https://www.ncbi.nlm.nih.gov/pmc/articles/PMC4393358/#b140" TargetMode="External"/><Relationship Id="rId7" Type="http://schemas.openxmlformats.org/officeDocument/2006/relationships/hyperlink" Target="https://www.ncbi.nlm.nih.gov/pmc/articles/PMC4393358/#b238"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www.ncbi.nlm.nih.gov/pmc/articles/PMC4393358/#b237" TargetMode="External"/><Relationship Id="rId5" Type="http://schemas.openxmlformats.org/officeDocument/2006/relationships/hyperlink" Target="https://www.ncbi.nlm.nih.gov/pmc/articles/PMC4393358/#b162" TargetMode="External"/><Relationship Id="rId4" Type="http://schemas.openxmlformats.org/officeDocument/2006/relationships/hyperlink" Target="https://www.ncbi.nlm.nih.gov/pmc/articles/PMC4393358/#b141" TargetMode="External"/><Relationship Id="rId9" Type="http://schemas.openxmlformats.org/officeDocument/2006/relationships/hyperlink" Target="https://www.ncbi.nlm.nih.gov/pmc/articles/PMC4393358/#b254"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7</a:t>
            </a:fld>
            <a:endParaRPr lang="en-US"/>
          </a:p>
        </p:txBody>
      </p:sp>
    </p:spTree>
    <p:extLst>
      <p:ext uri="{BB962C8B-B14F-4D97-AF65-F5344CB8AC3E}">
        <p14:creationId xmlns:p14="http://schemas.microsoft.com/office/powerpoint/2010/main" val="3015844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cap="small" dirty="0" smtClean="0">
                <a:solidFill>
                  <a:schemeClr val="tx1"/>
                </a:solidFill>
                <a:effectLst/>
                <a:latin typeface="+mn-lt"/>
                <a:ea typeface="+mn-ea"/>
                <a:cs typeface="+mn-cs"/>
              </a:rPr>
              <a:t>Wiley Interdisciplinary Reviews. Developmental Biology</a:t>
            </a:r>
          </a:p>
          <a:p>
            <a:r>
              <a:rPr lang="en-US" sz="1200" b="1" i="0" kern="1200" dirty="0" smtClean="0">
                <a:solidFill>
                  <a:schemeClr val="tx1"/>
                </a:solidFill>
                <a:effectLst/>
                <a:latin typeface="+mn-lt"/>
                <a:ea typeface="+mn-ea"/>
                <a:cs typeface="+mn-cs"/>
              </a:rPr>
              <a:t>PMC full </a:t>
            </a:r>
            <a:r>
              <a:rPr lang="en-US" sz="1200" b="1" i="0" kern="1200" dirty="0" err="1" smtClean="0">
                <a:solidFill>
                  <a:schemeClr val="tx1"/>
                </a:solidFill>
                <a:effectLst/>
                <a:latin typeface="+mn-lt"/>
                <a:ea typeface="+mn-ea"/>
                <a:cs typeface="+mn-cs"/>
              </a:rPr>
              <a:t>text:</a:t>
            </a:r>
            <a:r>
              <a:rPr lang="en-US" sz="1200" b="0" i="0" kern="1200" dirty="0" err="1" smtClean="0">
                <a:solidFill>
                  <a:schemeClr val="tx1"/>
                </a:solidFill>
                <a:effectLst/>
                <a:latin typeface="+mn-lt"/>
                <a:ea typeface="+mn-ea"/>
                <a:cs typeface="+mn-cs"/>
                <a:hlinkClick r:id="rId3"/>
              </a:rPr>
              <a:t>Wiley</a:t>
            </a:r>
            <a:r>
              <a:rPr lang="en-US" sz="1200" b="0" i="0" kern="1200" dirty="0" smtClean="0">
                <a:solidFill>
                  <a:schemeClr val="tx1"/>
                </a:solidFill>
                <a:effectLst/>
                <a:latin typeface="+mn-lt"/>
                <a:ea typeface="+mn-ea"/>
                <a:cs typeface="+mn-cs"/>
                <a:hlinkClick r:id="rId3"/>
              </a:rPr>
              <a:t> </a:t>
            </a:r>
            <a:r>
              <a:rPr lang="en-US" sz="1200" b="0" i="0" kern="1200" dirty="0" err="1" smtClean="0">
                <a:solidFill>
                  <a:schemeClr val="tx1"/>
                </a:solidFill>
                <a:effectLst/>
                <a:latin typeface="+mn-lt"/>
                <a:ea typeface="+mn-ea"/>
                <a:cs typeface="+mn-cs"/>
                <a:hlinkClick r:id="rId3"/>
              </a:rPr>
              <a:t>Interdiscip</a:t>
            </a:r>
            <a:r>
              <a:rPr lang="en-US" sz="1200" b="0" i="0" kern="1200" dirty="0" smtClean="0">
                <a:solidFill>
                  <a:schemeClr val="tx1"/>
                </a:solidFill>
                <a:effectLst/>
                <a:latin typeface="+mn-lt"/>
                <a:ea typeface="+mn-ea"/>
                <a:cs typeface="+mn-cs"/>
                <a:hlinkClick r:id="rId3"/>
              </a:rPr>
              <a:t> Rev Dev Biol. 2015 May; 4(3): 215–266.</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Published online 2015 Mar 13. </a:t>
            </a:r>
            <a:r>
              <a:rPr lang="en-US" sz="1200" b="0" i="0" kern="1200" dirty="0" err="1" smtClean="0">
                <a:solidFill>
                  <a:schemeClr val="tx1"/>
                </a:solidFill>
                <a:effectLst/>
                <a:latin typeface="+mn-lt"/>
                <a:ea typeface="+mn-ea"/>
                <a:cs typeface="+mn-cs"/>
              </a:rPr>
              <a:t>doi</a:t>
            </a:r>
            <a:r>
              <a:rPr lang="en-US" sz="1200" b="0" i="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hlinkClick r:id="rId4"/>
              </a:rPr>
              <a:t>10.1002/wdev.176</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hlinkClick r:id="rId5"/>
              </a:rPr>
              <a:t>Copyright/License ►</a:t>
            </a:r>
            <a:r>
              <a:rPr lang="en-US" sz="1200" b="0" i="0" kern="1200" dirty="0" smtClean="0">
                <a:solidFill>
                  <a:schemeClr val="tx1"/>
                </a:solidFill>
                <a:effectLst/>
                <a:latin typeface="+mn-lt"/>
                <a:ea typeface="+mn-ea"/>
                <a:cs typeface="+mn-cs"/>
                <a:hlinkClick r:id="rId6"/>
              </a:rPr>
              <a:t>Request permission to reuse</a:t>
            </a:r>
            <a:endParaRPr lang="en-US" sz="1200" b="0" i="0"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hlinkClick r:id="rId7"/>
              </a:rPr>
              <a:t>&lt;&lt; </a:t>
            </a:r>
            <a:r>
              <a:rPr lang="en-US" sz="1200" b="0" i="0" u="none" strike="noStrike" kern="1200" dirty="0" err="1" smtClean="0">
                <a:solidFill>
                  <a:schemeClr val="tx1"/>
                </a:solidFill>
                <a:effectLst/>
                <a:latin typeface="+mn-lt"/>
                <a:ea typeface="+mn-ea"/>
                <a:cs typeface="+mn-cs"/>
                <a:hlinkClick r:id="rId7"/>
              </a:rPr>
              <a:t>Prev</a:t>
            </a:r>
            <a:r>
              <a:rPr lang="en-US" sz="1200" b="0" i="0" kern="1200" dirty="0" err="1" smtClean="0">
                <a:solidFill>
                  <a:schemeClr val="tx1"/>
                </a:solidFill>
                <a:effectLst/>
                <a:latin typeface="+mn-lt"/>
                <a:ea typeface="+mn-ea"/>
                <a:cs typeface="+mn-cs"/>
              </a:rPr>
              <a:t>Figure</a:t>
            </a:r>
            <a:r>
              <a:rPr lang="en-US" sz="1200" b="0" i="0" kern="1200" dirty="0" smtClean="0">
                <a:solidFill>
                  <a:schemeClr val="tx1"/>
                </a:solidFill>
                <a:effectLst/>
                <a:latin typeface="+mn-lt"/>
                <a:ea typeface="+mn-ea"/>
                <a:cs typeface="+mn-cs"/>
              </a:rPr>
              <a:t> 3</a:t>
            </a:r>
            <a:r>
              <a:rPr lang="en-US" sz="1200" b="0" i="0" u="none" strike="noStrike" kern="1200" dirty="0" smtClean="0">
                <a:solidFill>
                  <a:schemeClr val="tx1"/>
                </a:solidFill>
                <a:effectLst/>
                <a:latin typeface="+mn-lt"/>
                <a:ea typeface="+mn-ea"/>
                <a:cs typeface="+mn-cs"/>
                <a:hlinkClick r:id="rId8"/>
              </a:rPr>
              <a:t>Next &gt;&gt;</a:t>
            </a: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Figure 3</a:t>
            </a:r>
          </a:p>
          <a:p>
            <a:r>
              <a:rPr lang="en-US" sz="1200" b="0" i="0" kern="1200" dirty="0" smtClean="0">
                <a:solidFill>
                  <a:schemeClr val="tx1"/>
                </a:solidFill>
                <a:effectLst/>
                <a:latin typeface="+mn-lt"/>
                <a:ea typeface="+mn-ea"/>
                <a:cs typeface="+mn-cs"/>
              </a:rPr>
              <a:t>FGF signaling pathways. (a) Binding of canonical FGFs to FGFR with HS (or HSPG) as a cofactor induces the formation of ternary FGF-FGFR-HS complex, which activates the FGFR intracellular tyrosine kinase domain by phosphorylation of specific tyrosine residues. The activated receptor is coupled to intracellular signaling pathways including the RAS-MAPK, PI3K-AKT,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and STAT pathways. The RAS-MAPK pathway: The major FGFR kinase substrate, FRS2α, which is constitutively associated with the </a:t>
            </a:r>
            <a:r>
              <a:rPr lang="en-US" sz="1200" b="0" i="0" kern="1200" dirty="0" err="1" smtClean="0">
                <a:solidFill>
                  <a:schemeClr val="tx1"/>
                </a:solidFill>
                <a:effectLst/>
                <a:latin typeface="+mn-lt"/>
                <a:ea typeface="+mn-ea"/>
                <a:cs typeface="+mn-cs"/>
              </a:rPr>
              <a:t>juxtamembrane</a:t>
            </a:r>
            <a:r>
              <a:rPr lang="en-US" sz="1200" b="0" i="0" kern="1200" dirty="0" smtClean="0">
                <a:solidFill>
                  <a:schemeClr val="tx1"/>
                </a:solidFill>
                <a:effectLst/>
                <a:latin typeface="+mn-lt"/>
                <a:ea typeface="+mn-ea"/>
                <a:cs typeface="+mn-cs"/>
              </a:rPr>
              <a:t> region of FGFR (peptide: MAVHKLAKSIPLRRQVTVSADS), interacts with CRKL bound to pY463 and is phosphorylated by the activated FGFR kinase. Phosphorylated FRS2α recruits the adaptor protein GRB2, which then recruits the guanine nucleotide exchange factor SOS. The recruited SOS activates the RAS </a:t>
            </a:r>
            <a:r>
              <a:rPr lang="en-US" sz="1200" b="0" i="0" kern="1200" dirty="0" err="1" smtClean="0">
                <a:solidFill>
                  <a:schemeClr val="tx1"/>
                </a:solidFill>
                <a:effectLst/>
                <a:latin typeface="+mn-lt"/>
                <a:ea typeface="+mn-ea"/>
                <a:cs typeface="+mn-cs"/>
              </a:rPr>
              <a:t>GTPase</a:t>
            </a:r>
            <a:r>
              <a:rPr lang="en-US" sz="1200" b="0" i="0" kern="1200" dirty="0" smtClean="0">
                <a:solidFill>
                  <a:schemeClr val="tx1"/>
                </a:solidFill>
                <a:effectLst/>
                <a:latin typeface="+mn-lt"/>
                <a:ea typeface="+mn-ea"/>
                <a:cs typeface="+mn-cs"/>
              </a:rPr>
              <a:t>, which then activates the MAPK pathway. MAPK activates members of the </a:t>
            </a:r>
            <a:r>
              <a:rPr lang="en-US" sz="1200" b="0" i="0" kern="1200" dirty="0" err="1" smtClean="0">
                <a:solidFill>
                  <a:schemeClr val="tx1"/>
                </a:solidFill>
                <a:effectLst/>
                <a:latin typeface="+mn-lt"/>
                <a:ea typeface="+mn-ea"/>
                <a:cs typeface="+mn-cs"/>
              </a:rPr>
              <a:t>Ets</a:t>
            </a:r>
            <a:r>
              <a:rPr lang="en-US" sz="1200" b="0" i="0" kern="1200" dirty="0" smtClean="0">
                <a:solidFill>
                  <a:schemeClr val="tx1"/>
                </a:solidFill>
                <a:effectLst/>
                <a:latin typeface="+mn-lt"/>
                <a:ea typeface="+mn-ea"/>
                <a:cs typeface="+mn-cs"/>
              </a:rPr>
              <a:t> transcription factor family such as Etv4 (Pea3) and Etv5 (</a:t>
            </a:r>
            <a:r>
              <a:rPr lang="en-US" sz="1200" b="0" i="0" kern="1200" dirty="0" err="1" smtClean="0">
                <a:solidFill>
                  <a:schemeClr val="tx1"/>
                </a:solidFill>
                <a:effectLst/>
                <a:latin typeface="+mn-lt"/>
                <a:ea typeface="+mn-ea"/>
                <a:cs typeface="+mn-cs"/>
              </a:rPr>
              <a:t>Erm</a:t>
            </a:r>
            <a:r>
              <a:rPr lang="en-US" sz="1200" b="0" i="0" kern="1200" dirty="0" smtClean="0">
                <a:solidFill>
                  <a:schemeClr val="tx1"/>
                </a:solidFill>
                <a:effectLst/>
                <a:latin typeface="+mn-lt"/>
                <a:ea typeface="+mn-ea"/>
                <a:cs typeface="+mn-cs"/>
              </a:rPr>
              <a:t>) and negative regulators of the FGF signaling pathways such as SHP2, CBL, SPRY, SEF, and DUSP6. The PI3-AKT pathway: The recruited GRB2 also recruits the adaptor protein GAB1, which then activates the enzyme PI3K, which then phosphorylates the enzyme AKT. AKT has multiple activities including activation of the </a:t>
            </a:r>
            <a:r>
              <a:rPr lang="en-US" sz="1200" b="0" i="0" kern="1200" dirty="0" err="1" smtClean="0">
                <a:solidFill>
                  <a:schemeClr val="tx1"/>
                </a:solidFill>
                <a:effectLst/>
                <a:latin typeface="+mn-lt"/>
                <a:ea typeface="+mn-ea"/>
                <a:cs typeface="+mn-cs"/>
              </a:rPr>
              <a:t>mTOR</a:t>
            </a:r>
            <a:r>
              <a:rPr lang="en-US" sz="1200" b="0" i="0" kern="1200" dirty="0" smtClean="0">
                <a:solidFill>
                  <a:schemeClr val="tx1"/>
                </a:solidFill>
                <a:effectLst/>
                <a:latin typeface="+mn-lt"/>
                <a:ea typeface="+mn-ea"/>
                <a:cs typeface="+mn-cs"/>
              </a:rPr>
              <a:t> complex 1 through inhibition of TSC2 and phosphorylation of the FOXO1 transcription factor causing it to exit the nucleus. The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pathway: Activated FGFR kinase recruits and activates the enzyme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which produces IP</a:t>
            </a:r>
            <a:r>
              <a:rPr lang="en-US" sz="1200" b="0" i="0" kern="1200" baseline="-25000" dirty="0" smtClean="0">
                <a:solidFill>
                  <a:schemeClr val="tx1"/>
                </a:solidFill>
                <a:effectLst/>
                <a:latin typeface="+mn-lt"/>
                <a:ea typeface="+mn-ea"/>
                <a:cs typeface="+mn-cs"/>
              </a:rPr>
              <a:t>3</a:t>
            </a:r>
            <a:r>
              <a:rPr lang="en-US" sz="1200" b="0" i="0" kern="1200" dirty="0" smtClean="0">
                <a:solidFill>
                  <a:schemeClr val="tx1"/>
                </a:solidFill>
                <a:effectLst/>
                <a:latin typeface="+mn-lt"/>
                <a:ea typeface="+mn-ea"/>
                <a:cs typeface="+mn-cs"/>
              </a:rPr>
              <a:t> and DAG by the hydrolysis of PIP</a:t>
            </a:r>
            <a:r>
              <a:rPr lang="en-US" sz="1200" b="0" i="0" kern="1200" baseline="-25000" dirty="0" smtClean="0">
                <a:solidFill>
                  <a:schemeClr val="tx1"/>
                </a:solidFill>
                <a:effectLst/>
                <a:latin typeface="+mn-lt"/>
                <a:ea typeface="+mn-ea"/>
                <a:cs typeface="+mn-cs"/>
              </a:rPr>
              <a:t>2</a:t>
            </a:r>
            <a:r>
              <a:rPr lang="en-US" sz="1200" b="0" i="0" kern="1200" dirty="0" smtClean="0">
                <a:solidFill>
                  <a:schemeClr val="tx1"/>
                </a:solidFill>
                <a:effectLst/>
                <a:latin typeface="+mn-lt"/>
                <a:ea typeface="+mn-ea"/>
                <a:cs typeface="+mn-cs"/>
              </a:rPr>
              <a:t>. IP</a:t>
            </a:r>
            <a:r>
              <a:rPr lang="en-US" sz="1200" b="0" i="0" kern="1200" baseline="-25000" dirty="0" smtClean="0">
                <a:solidFill>
                  <a:schemeClr val="tx1"/>
                </a:solidFill>
                <a:effectLst/>
                <a:latin typeface="+mn-lt"/>
                <a:ea typeface="+mn-ea"/>
                <a:cs typeface="+mn-cs"/>
              </a:rPr>
              <a:t>3</a:t>
            </a:r>
            <a:r>
              <a:rPr lang="en-US" sz="1200" b="0" i="0" kern="1200" dirty="0" smtClean="0">
                <a:solidFill>
                  <a:schemeClr val="tx1"/>
                </a:solidFill>
                <a:effectLst/>
                <a:latin typeface="+mn-lt"/>
                <a:ea typeface="+mn-ea"/>
                <a:cs typeface="+mn-cs"/>
              </a:rPr>
              <a:t> induces calcium ion release from intracellular stores and the activation of downstream signaling pathways. DAG activates the enzyme PKC and its downstream signaling pathways. GRB14 inhibits activation of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The STAT pathway: FGFR kinase also activates STAT1, 3, and 5. STAT3 interacts with phosphorylated tyrosine 677 (</a:t>
            </a:r>
            <a:r>
              <a:rPr lang="en-US" sz="1200" b="0" i="0" kern="1200" dirty="0" err="1" smtClean="0">
                <a:solidFill>
                  <a:schemeClr val="tx1"/>
                </a:solidFill>
                <a:effectLst/>
                <a:latin typeface="+mn-lt"/>
                <a:ea typeface="+mn-ea"/>
                <a:cs typeface="+mn-cs"/>
              </a:rPr>
              <a:t>pYxxQ</a:t>
            </a:r>
            <a:r>
              <a:rPr lang="en-US" sz="1200" b="0" i="0" kern="1200" dirty="0" smtClean="0">
                <a:solidFill>
                  <a:schemeClr val="tx1"/>
                </a:solidFill>
                <a:effectLst/>
                <a:latin typeface="+mn-lt"/>
                <a:ea typeface="+mn-ea"/>
                <a:cs typeface="+mn-cs"/>
              </a:rPr>
              <a:t> motif). These activated signaling pathways mostly regulate gene expression in the nucleus. SPRY interacts with GRB2 to inhibit the RAS-MAPK pathway and to regulate the PI3K-AKT pathway. GRB2 dimers are docked at the c-terminus of FGFR2 where they inhibit SHP2, allowing low-level receptor kinase activity. Molecules shaded red generally function to inhibit FGFR signaling. (b) Dimerization of the FGFR1 kinase domain leads to sequential phosphorylation of tyrosine residues (1P–6P) leading to increasing activity of the FGFR kinase and phosphorylation of tyrosine substrates for CRKL, STAT, GRB14, and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binding. In the first phase of activation, Y653 (1P), in the activation loop, is phosphorylated, resulting in a 50- to 100-fold increase in kinase activity. In the third phase of activation, Y654 (6P), in the activation loop, is phosphorylated, resulting in an overall 500–1000 fold increase in kinase activity. Y730 is weakly phosphorylated. Phosphorylation of Y677 allows docking of STAT3 and phosphorylation of Y766 allows docking of either GRB14 or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Ligand-induced receptor activation phosphorylates GRB2, leading to its dissociation from the receptor. Tyrosine residues correspond to human FGFR1 (accession </a:t>
            </a:r>
            <a:r>
              <a:rPr lang="en-US" sz="1200" b="0" i="0" kern="1200" dirty="0" smtClean="0">
                <a:solidFill>
                  <a:schemeClr val="tx1"/>
                </a:solidFill>
                <a:effectLst/>
                <a:latin typeface="+mn-lt"/>
                <a:ea typeface="+mn-ea"/>
                <a:cs typeface="+mn-cs"/>
                <a:hlinkClick r:id="rId9"/>
              </a:rPr>
              <a:t>NP_075598</a:t>
            </a:r>
            <a:r>
              <a:rPr lang="en-US" sz="1200" b="0" i="0" kern="1200" dirty="0" smtClean="0">
                <a:solidFill>
                  <a:schemeClr val="tx1"/>
                </a:solidFill>
                <a:effectLst/>
                <a:latin typeface="+mn-lt"/>
                <a:ea typeface="+mn-ea"/>
                <a:cs typeface="+mn-cs"/>
              </a:rPr>
              <a:t>). (c) Binding of endocrine FGF to FGFR with Klotho as a cofactor induces the formation of ternary FGF-FGFR-Klotho complex, which leads to activation of the FGFR tyrosine kinase. (d) FGFRL1 is a protein containing three extracellular immunoglobulin-like domains with similarity to FGFRs. FGFRL1 has a single transmembrane domain, and a short intracellular tail with no tyrosine kinase domain. The short cytoplasmic domain contains an SH2 binding motif that interacts with SHP1. FGFRL1 is not simply a decoy receptor, but rather a non-tyrosine kinase signaling molecule.</a:t>
            </a:r>
          </a:p>
          <a:p>
            <a:r>
              <a:rPr lang="en-US" sz="1200" b="1" i="0" kern="1200" dirty="0" smtClean="0">
                <a:solidFill>
                  <a:schemeClr val="tx1"/>
                </a:solidFill>
                <a:effectLst/>
                <a:latin typeface="+mn-lt"/>
                <a:ea typeface="+mn-ea"/>
                <a:cs typeface="+mn-cs"/>
              </a:rPr>
              <a:t>Images in this article</a:t>
            </a:r>
          </a:p>
          <a:p>
            <a:r>
              <a:rPr lang="en-US" sz="1200" b="0" i="0" kern="1200" dirty="0" smtClean="0">
                <a:solidFill>
                  <a:schemeClr val="tx1"/>
                </a:solidFill>
                <a:effectLst/>
                <a:latin typeface="+mn-lt"/>
                <a:ea typeface="+mn-ea"/>
                <a:cs typeface="+mn-cs"/>
              </a:rPr>
              <a:t>Click on the image to see a larger version.</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9</a:t>
            </a:fld>
            <a:endParaRPr lang="en-US"/>
          </a:p>
        </p:txBody>
      </p:sp>
    </p:spTree>
    <p:extLst>
      <p:ext uri="{BB962C8B-B14F-4D97-AF65-F5344CB8AC3E}">
        <p14:creationId xmlns:p14="http://schemas.microsoft.com/office/powerpoint/2010/main" val="7158172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Receptor specificity of canonical and endocrine FGFs. The six subfamilies of signaling FGFs use either heparin-like molecules or Klotho molecules as cofactors for receptor binding. Data is derived from receptor activation assays using BaF3 cells, L6 myoblasts, or HEK293 cells transfected with individual splice variants of FGFRs or by direct binding studies.</a:t>
            </a:r>
            <a:r>
              <a:rPr lang="en-US" sz="1200" b="0" i="0" kern="1200" baseline="30000" dirty="0" smtClean="0">
                <a:solidFill>
                  <a:schemeClr val="tx1"/>
                </a:solidFill>
                <a:effectLst/>
                <a:latin typeface="+mn-lt"/>
                <a:ea typeface="+mn-ea"/>
                <a:cs typeface="+mn-cs"/>
                <a:hlinkClick r:id="rId3"/>
              </a:rPr>
              <a:t>140</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4"/>
              </a:rPr>
              <a:t>141</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5"/>
              </a:rPr>
              <a:t>162</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6"/>
              </a:rPr>
              <a:t>237</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7"/>
              </a:rPr>
              <a:t>238</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8"/>
              </a:rPr>
              <a:t>246</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9"/>
              </a:rPr>
              <a:t>254</a:t>
            </a:r>
            <a:r>
              <a:rPr lang="en-US" sz="1200" b="0" i="0" kern="1200" dirty="0" smtClean="0">
                <a:solidFill>
                  <a:schemeClr val="tx1"/>
                </a:solidFill>
                <a:effectLst/>
                <a:latin typeface="+mn-lt"/>
                <a:ea typeface="+mn-ea"/>
                <a:cs typeface="+mn-cs"/>
              </a:rPr>
              <a:t> FGFR4Δ is a two immunoglobulin-like domain form of FGFR4.</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14</a:t>
            </a:fld>
            <a:endParaRPr lang="en-US"/>
          </a:p>
        </p:txBody>
      </p:sp>
    </p:spTree>
    <p:extLst>
      <p:ext uri="{BB962C8B-B14F-4D97-AF65-F5344CB8AC3E}">
        <p14:creationId xmlns:p14="http://schemas.microsoft.com/office/powerpoint/2010/main" val="1281970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gdc-client.exe download -m \\mcrfnas2\bigdata\Genetic\Projects\shg047\LIHC\gdc_manifest.2018-01-11T01_08_53.324183.txt -d \\mcrfnas2\bigdata\Genetic\Projects\shg047\LIHC\</a:t>
            </a:r>
          </a:p>
          <a:p>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21</a:t>
            </a:fld>
            <a:endParaRPr lang="en-US"/>
          </a:p>
        </p:txBody>
      </p:sp>
    </p:spTree>
    <p:extLst>
      <p:ext uri="{BB962C8B-B14F-4D97-AF65-F5344CB8AC3E}">
        <p14:creationId xmlns:p14="http://schemas.microsoft.com/office/powerpoint/2010/main" val="1750132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22</a:t>
            </a:fld>
            <a:endParaRPr lang="en-US"/>
          </a:p>
        </p:txBody>
      </p:sp>
    </p:spTree>
    <p:extLst>
      <p:ext uri="{BB962C8B-B14F-4D97-AF65-F5344CB8AC3E}">
        <p14:creationId xmlns:p14="http://schemas.microsoft.com/office/powerpoint/2010/main" val="3734194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3/21/2018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18241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3/21/2018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9064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3/21/2018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128623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3/21/2018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948503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A7AAC3-B8BC-49D1-A6BC-83DEE38B0467}" type="datetimeFigureOut">
              <a:rPr lang="en-US" smtClean="0"/>
              <a:t>3/21/2018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861296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A7AAC3-B8BC-49D1-A6BC-83DEE38B0467}" type="datetimeFigureOut">
              <a:rPr lang="en-US" smtClean="0"/>
              <a:t>3/21/2018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995716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A7AAC3-B8BC-49D1-A6BC-83DEE38B0467}" type="datetimeFigureOut">
              <a:rPr lang="en-US" smtClean="0"/>
              <a:t>3/21/2018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640944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A7AAC3-B8BC-49D1-A6BC-83DEE38B0467}" type="datetimeFigureOut">
              <a:rPr lang="en-US" smtClean="0"/>
              <a:t>3/21/2018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429435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A7AAC3-B8BC-49D1-A6BC-83DEE38B0467}" type="datetimeFigureOut">
              <a:rPr lang="en-US" smtClean="0"/>
              <a:t>3/21/2018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03244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A7AAC3-B8BC-49D1-A6BC-83DEE38B0467}" type="datetimeFigureOut">
              <a:rPr lang="en-US" smtClean="0"/>
              <a:t>3/21/2018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991841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A7AAC3-B8BC-49D1-A6BC-83DEE38B0467}" type="datetimeFigureOut">
              <a:rPr lang="en-US" smtClean="0"/>
              <a:t>3/21/2018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045673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A7AAC3-B8BC-49D1-A6BC-83DEE38B0467}" type="datetimeFigureOut">
              <a:rPr lang="en-US" smtClean="0"/>
              <a:t>3/21/2018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BEC975-0025-4120-A2DF-9E6AC92A96B7}" type="slidenum">
              <a:rPr lang="en-US" smtClean="0"/>
              <a:t>‹#›</a:t>
            </a:fld>
            <a:endParaRPr lang="en-US"/>
          </a:p>
        </p:txBody>
      </p:sp>
    </p:spTree>
    <p:extLst>
      <p:ext uri="{BB962C8B-B14F-4D97-AF65-F5344CB8AC3E}">
        <p14:creationId xmlns:p14="http://schemas.microsoft.com/office/powerpoint/2010/main" val="11964623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Transferrin" TargetMode="External"/><Relationship Id="rId7" Type="http://schemas.openxmlformats.org/officeDocument/2006/relationships/hyperlink" Target="https://en.wikipedia.org/wiki/Metabolism"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en.wikipedia.org/wiki/Metalloprotein" TargetMode="External"/><Relationship Id="rId5" Type="http://schemas.openxmlformats.org/officeDocument/2006/relationships/hyperlink" Target="https://en.wikipedia.org/wiki/Carrier_protein" TargetMode="External"/><Relationship Id="rId4" Type="http://schemas.openxmlformats.org/officeDocument/2006/relationships/hyperlink" Target="https://en.wikipedia.org/wiki/Lactoferrin"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en.wikipedia.org/wiki/Transferrin" TargetMode="External"/><Relationship Id="rId7" Type="http://schemas.openxmlformats.org/officeDocument/2006/relationships/hyperlink" Target="https://en.wikipedia.org/wiki/Metabolism"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en.wikipedia.org/wiki/Metalloprotein" TargetMode="External"/><Relationship Id="rId5" Type="http://schemas.openxmlformats.org/officeDocument/2006/relationships/hyperlink" Target="https://en.wikipedia.org/wiki/Carrier_protein" TargetMode="External"/><Relationship Id="rId4" Type="http://schemas.openxmlformats.org/officeDocument/2006/relationships/hyperlink" Target="https://en.wikipedia.org/wiki/Lactoferrin"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genome.ad.jp/kegg-bin/show_pathway?hsa04810+2251" TargetMode="External"/><Relationship Id="rId2" Type="http://schemas.openxmlformats.org/officeDocument/2006/relationships/hyperlink" Target="http://www.genome.ad.jp/kegg-bin/show_pathway?hsa04010+2251" TargetMode="External"/><Relationship Id="rId1" Type="http://schemas.openxmlformats.org/officeDocument/2006/relationships/slideLayout" Target="../slideLayouts/slideLayout7.xml"/><Relationship Id="rId5" Type="http://schemas.openxmlformats.org/officeDocument/2006/relationships/hyperlink" Target="http://www.genome.ad.jp/kegg-bin/show_pathway?hsa05218+2251" TargetMode="External"/><Relationship Id="rId4" Type="http://schemas.openxmlformats.org/officeDocument/2006/relationships/hyperlink" Target="http://www.genome.ad.jp/kegg-bin/show_pathway?hsa05200+225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hyperlink" Target="https://www.ncbi.nlm.nih.gov/entrez/eutils/elink.fcgi?dbfrom=pubmed&amp;retmode=ref&amp;cmd=prlinks&amp;id=2038542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5800" y="1447800"/>
            <a:ext cx="7391400" cy="2862322"/>
          </a:xfrm>
          <a:prstGeom prst="rect">
            <a:avLst/>
          </a:prstGeom>
          <a:noFill/>
        </p:spPr>
        <p:txBody>
          <a:bodyPr wrap="square" rtlCol="0">
            <a:spAutoFit/>
          </a:bodyPr>
          <a:lstStyle/>
          <a:p>
            <a:pPr algn="ctr"/>
            <a:r>
              <a:rPr lang="en-US" sz="2000" dirty="0" smtClean="0">
                <a:latin typeface="Arial Black" panose="020B0A04020102020204" pitchFamily="34" charset="0"/>
              </a:rPr>
              <a:t>The use of gene-based functional exome scans for compound heterozygosity with application to hemochromatosis</a:t>
            </a:r>
          </a:p>
          <a:p>
            <a:pPr algn="ctr"/>
            <a:endParaRPr lang="en-US" sz="2000" dirty="0">
              <a:latin typeface="Arial Black" panose="020B0A04020102020204" pitchFamily="34" charset="0"/>
            </a:endParaRPr>
          </a:p>
          <a:p>
            <a:pPr algn="ctr"/>
            <a:endParaRPr lang="en-US" sz="2000" dirty="0" smtClean="0">
              <a:latin typeface="Arial Black" panose="020B0A04020102020204" pitchFamily="34" charset="0"/>
            </a:endParaRPr>
          </a:p>
          <a:p>
            <a:pPr algn="ctr"/>
            <a:r>
              <a:rPr lang="en-US" sz="2000" dirty="0" smtClean="0">
                <a:latin typeface="Arial Black" panose="020B0A04020102020204" pitchFamily="34" charset="0"/>
              </a:rPr>
              <a:t>Shicheng Guo</a:t>
            </a:r>
          </a:p>
          <a:p>
            <a:pPr algn="ctr"/>
            <a:r>
              <a:rPr lang="en-US" sz="2000" dirty="0">
                <a:latin typeface="Arial Black" panose="020B0A04020102020204" pitchFamily="34" charset="0"/>
              </a:rPr>
              <a:t>Steven Schrodi</a:t>
            </a:r>
          </a:p>
          <a:p>
            <a:pPr algn="ctr"/>
            <a:r>
              <a:rPr lang="en-US" sz="2000" dirty="0" smtClean="0">
                <a:latin typeface="Arial Black" panose="020B0A04020102020204" pitchFamily="34" charset="0"/>
              </a:rPr>
              <a:t>……..</a:t>
            </a:r>
          </a:p>
          <a:p>
            <a:pPr algn="ctr"/>
            <a:r>
              <a:rPr lang="en-US" sz="2000" dirty="0" smtClean="0">
                <a:latin typeface="Arial Black" panose="020B0A04020102020204" pitchFamily="34" charset="0"/>
              </a:rPr>
              <a:t>2018/01/18</a:t>
            </a:r>
            <a:endParaRPr lang="en-US" sz="2000" dirty="0">
              <a:latin typeface="Arial Black" panose="020B0A04020102020204" pitchFamily="34" charset="0"/>
            </a:endParaRPr>
          </a:p>
        </p:txBody>
      </p:sp>
      <p:sp>
        <p:nvSpPr>
          <p:cNvPr id="3" name="TextBox 2"/>
          <p:cNvSpPr txBox="1"/>
          <p:nvPr/>
        </p:nvSpPr>
        <p:spPr>
          <a:xfrm>
            <a:off x="685800" y="5029200"/>
            <a:ext cx="7391400" cy="400110"/>
          </a:xfrm>
          <a:prstGeom prst="rect">
            <a:avLst/>
          </a:prstGeom>
          <a:noFill/>
        </p:spPr>
        <p:txBody>
          <a:bodyPr wrap="square" rtlCol="0">
            <a:spAutoFit/>
          </a:bodyPr>
          <a:lstStyle/>
          <a:p>
            <a:r>
              <a:rPr lang="en-US" sz="2000" dirty="0" smtClean="0"/>
              <a:t>Nature Genetics (Letters / Technical Reports)</a:t>
            </a:r>
            <a:endParaRPr lang="en-US" sz="2000" dirty="0">
              <a:latin typeface="Arial Black" panose="020B0A04020102020204" pitchFamily="34" charset="0"/>
            </a:endParaRPr>
          </a:p>
        </p:txBody>
      </p:sp>
    </p:spTree>
    <p:extLst>
      <p:ext uri="{BB962C8B-B14F-4D97-AF65-F5344CB8AC3E}">
        <p14:creationId xmlns:p14="http://schemas.microsoft.com/office/powerpoint/2010/main" val="463409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modbase.compbio.ucsf.edu/modbase-cgi/image?type=snpribbon&amp;seq_id=943ff5a9835ad7cb840f745345605b67MALGLPRI&amp;model_id=f67dddff3977152219ffd2466d50c3ff&amp;res=191&amp;res=174&amp;res=174&amp;res=63&amp;res=63&amp;res=63&amp;res=48&amp;res=36&amp;res=36&a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05000"/>
            <a:ext cx="4724400" cy="47244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09600" y="540705"/>
            <a:ext cx="8153400" cy="830997"/>
          </a:xfrm>
          <a:prstGeom prst="rect">
            <a:avLst/>
          </a:prstGeom>
        </p:spPr>
        <p:txBody>
          <a:bodyPr wrap="square">
            <a:spAutoFit/>
          </a:bodyPr>
          <a:lstStyle/>
          <a:p>
            <a:pPr algn="ctr"/>
            <a:r>
              <a:rPr lang="en-US" sz="2400" dirty="0" smtClean="0">
                <a:latin typeface="Arial Black" panose="020B0A04020102020204" pitchFamily="34" charset="0"/>
              </a:rPr>
              <a:t>FGF6 protein structure </a:t>
            </a:r>
            <a:r>
              <a:rPr lang="en-US" sz="2400" dirty="0">
                <a:latin typeface="Arial Black" panose="020B0A04020102020204" pitchFamily="34" charset="0"/>
              </a:rPr>
              <a:t>simulation, Heparin and </a:t>
            </a:r>
            <a:r>
              <a:rPr lang="en-US" sz="2400" dirty="0" err="1">
                <a:latin typeface="Arial Black" panose="020B0A04020102020204" pitchFamily="34" charset="0"/>
              </a:rPr>
              <a:t>hepcidin</a:t>
            </a:r>
            <a:r>
              <a:rPr lang="en-US" sz="2400" dirty="0">
                <a:latin typeface="Arial Black" panose="020B0A04020102020204" pitchFamily="34" charset="0"/>
              </a:rPr>
              <a:t> </a:t>
            </a:r>
          </a:p>
        </p:txBody>
      </p:sp>
      <p:sp>
        <p:nvSpPr>
          <p:cNvPr id="4" name="Rectangle 3"/>
          <p:cNvSpPr/>
          <p:nvPr/>
        </p:nvSpPr>
        <p:spPr>
          <a:xfrm>
            <a:off x="2819400" y="2438400"/>
            <a:ext cx="7315200" cy="707886"/>
          </a:xfrm>
          <a:prstGeom prst="rect">
            <a:avLst/>
          </a:prstGeom>
        </p:spPr>
        <p:txBody>
          <a:bodyPr wrap="square">
            <a:spAutoFit/>
          </a:bodyPr>
          <a:lstStyle/>
          <a:p>
            <a:pPr algn="ctr"/>
            <a:r>
              <a:rPr lang="en-US" sz="2000" dirty="0" smtClean="0">
                <a:latin typeface="Arial Black" panose="020B0A04020102020204" pitchFamily="34" charset="0"/>
              </a:rPr>
              <a:t>1, different SNPs</a:t>
            </a:r>
          </a:p>
          <a:p>
            <a:pPr algn="ctr"/>
            <a:r>
              <a:rPr lang="en-US" sz="2000" dirty="0" smtClean="0">
                <a:latin typeface="Arial Black" panose="020B0A04020102020204" pitchFamily="34" charset="0"/>
              </a:rPr>
              <a:t>2, different combining ability</a:t>
            </a:r>
            <a:endParaRPr lang="en-US" sz="2000" dirty="0">
              <a:latin typeface="Arial Black" panose="020B0A04020102020204" pitchFamily="34" charset="0"/>
            </a:endParaRPr>
          </a:p>
        </p:txBody>
      </p:sp>
      <p:sp>
        <p:nvSpPr>
          <p:cNvPr id="2" name="Down Arrow 1"/>
          <p:cNvSpPr/>
          <p:nvPr/>
        </p:nvSpPr>
        <p:spPr>
          <a:xfrm rot="3648756">
            <a:off x="3202896" y="4274379"/>
            <a:ext cx="1066800" cy="4572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0243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7735" y="0"/>
            <a:ext cx="6645498" cy="3157618"/>
          </a:xfrm>
          <a:prstGeom prst="rect">
            <a:avLst/>
          </a:prstGeom>
        </p:spPr>
      </p:pic>
      <p:graphicFrame>
        <p:nvGraphicFramePr>
          <p:cNvPr id="3" name="表格 6"/>
          <p:cNvGraphicFramePr>
            <a:graphicFrameLocks noGrp="1"/>
          </p:cNvGraphicFramePr>
          <p:nvPr>
            <p:extLst>
              <p:ext uri="{D42A27DB-BD31-4B8C-83A1-F6EECF244321}">
                <p14:modId xmlns:p14="http://schemas.microsoft.com/office/powerpoint/2010/main" val="2213568861"/>
              </p:ext>
            </p:extLst>
          </p:nvPr>
        </p:nvGraphicFramePr>
        <p:xfrm>
          <a:off x="1513376" y="3453453"/>
          <a:ext cx="6014215" cy="3095226"/>
        </p:xfrm>
        <a:graphic>
          <a:graphicData uri="http://schemas.openxmlformats.org/drawingml/2006/table">
            <a:tbl>
              <a:tblPr>
                <a:tableStyleId>{5C22544A-7EE6-4342-B048-85BDC9FD1C3A}</a:tableStyleId>
              </a:tblPr>
              <a:tblGrid>
                <a:gridCol w="1342458">
                  <a:extLst>
                    <a:ext uri="{9D8B030D-6E8A-4147-A177-3AD203B41FA5}">
                      <a16:colId xmlns="" xmlns:a16="http://schemas.microsoft.com/office/drawing/2014/main" val="20000"/>
                    </a:ext>
                  </a:extLst>
                </a:gridCol>
                <a:gridCol w="1986839">
                  <a:extLst>
                    <a:ext uri="{9D8B030D-6E8A-4147-A177-3AD203B41FA5}">
                      <a16:colId xmlns="" xmlns:a16="http://schemas.microsoft.com/office/drawing/2014/main" val="20001"/>
                    </a:ext>
                  </a:extLst>
                </a:gridCol>
                <a:gridCol w="1555032">
                  <a:extLst>
                    <a:ext uri="{9D8B030D-6E8A-4147-A177-3AD203B41FA5}">
                      <a16:colId xmlns="" xmlns:a16="http://schemas.microsoft.com/office/drawing/2014/main" val="20002"/>
                    </a:ext>
                  </a:extLst>
                </a:gridCol>
                <a:gridCol w="1129886">
                  <a:extLst>
                    <a:ext uri="{9D8B030D-6E8A-4147-A177-3AD203B41FA5}">
                      <a16:colId xmlns="" xmlns:a16="http://schemas.microsoft.com/office/drawing/2014/main" val="20003"/>
                    </a:ext>
                  </a:extLst>
                </a:gridCol>
              </a:tblGrid>
              <a:tr h="368408">
                <a:tc>
                  <a:txBody>
                    <a:bodyPr/>
                    <a:lstStyle/>
                    <a:p>
                      <a:pPr algn="ctr" fontAlgn="ctr"/>
                      <a:r>
                        <a:rPr lang="en-US" altLang="zh-CN" sz="1400" b="1" u="none" strike="noStrike" dirty="0">
                          <a:effectLst/>
                        </a:rPr>
                        <a:t>IID</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Name</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err="1">
                          <a:solidFill>
                            <a:srgbClr val="000000"/>
                          </a:solidFill>
                          <a:effectLst/>
                          <a:latin typeface="ArialMT" charset="0"/>
                        </a:rPr>
                        <a:t>Seq</a:t>
                      </a:r>
                      <a:r>
                        <a:rPr lang="en-US" altLang="zh-CN" sz="1400" b="1" i="0" u="none" strike="noStrike" dirty="0">
                          <a:solidFill>
                            <a:srgbClr val="000000"/>
                          </a:solidFill>
                          <a:effectLst/>
                          <a:latin typeface="ArialMT" charset="0"/>
                        </a:rPr>
                        <a:t> sample ID</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u="none" strike="noStrike" dirty="0">
                          <a:effectLst/>
                        </a:rPr>
                        <a:t>Age</a:t>
                      </a:r>
                      <a:endParaRPr lang="zh-CN" altLang="en-US" sz="1400" b="1" i="0" u="none" strike="noStrike" dirty="0">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0"/>
                  </a:ext>
                </a:extLst>
              </a:tr>
              <a:tr h="368408">
                <a:tc>
                  <a:txBody>
                    <a:bodyPr/>
                    <a:lstStyle/>
                    <a:p>
                      <a:pPr algn="ctr" fontAlgn="ctr"/>
                      <a:r>
                        <a:rPr lang="en-US" altLang="zh-CN" sz="1400" u="none" strike="noStrike">
                          <a:effectLst/>
                        </a:rPr>
                        <a:t>I</a:t>
                      </a:r>
                      <a:r>
                        <a:rPr lang="zh-CN" altLang="en-US" sz="1400" u="none" strike="noStrike">
                          <a:effectLst/>
                        </a:rPr>
                        <a:t>：</a:t>
                      </a:r>
                      <a:r>
                        <a:rPr lang="en-US" altLang="zh-CN" sz="1400" u="none" strike="noStrike">
                          <a:effectLst/>
                        </a:rPr>
                        <a:t>1</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dirty="0">
                          <a:effectLst/>
                        </a:rPr>
                        <a:t>姜殿才</a:t>
                      </a:r>
                      <a:endParaRPr lang="zh-CN" altLang="en-US" sz="14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1</a:t>
                      </a:r>
                    </a:p>
                  </a:txBody>
                  <a:tcPr marL="6350" marR="6350" marT="6350" marB="0" anchor="ctr"/>
                </a:tc>
                <a:tc>
                  <a:txBody>
                    <a:bodyPr/>
                    <a:lstStyle/>
                    <a:p>
                      <a:pPr algn="ctr" fontAlgn="ctr"/>
                      <a:r>
                        <a:rPr lang="en-US" altLang="zh-CN" sz="1400" u="none" strike="noStrike" dirty="0">
                          <a:effectLst/>
                        </a:rPr>
                        <a:t>76</a:t>
                      </a:r>
                      <a:endParaRPr lang="en-US" altLang="zh-CN" sz="1400" b="0" i="0" u="none" strike="noStrike" dirty="0">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1"/>
                  </a:ext>
                </a:extLst>
              </a:tr>
              <a:tr h="368408">
                <a:tc>
                  <a:txBody>
                    <a:bodyPr/>
                    <a:lstStyle/>
                    <a:p>
                      <a:pPr algn="ctr" fontAlgn="ctr"/>
                      <a:r>
                        <a:rPr lang="en-US" altLang="zh-CN" sz="1400" u="none" strike="noStrike" dirty="0">
                          <a:solidFill>
                            <a:schemeClr val="tx1"/>
                          </a:solidFill>
                          <a:effectLst/>
                        </a:rPr>
                        <a:t>II</a:t>
                      </a:r>
                      <a:r>
                        <a:rPr lang="zh-CN" altLang="en-US" sz="1400" u="none" strike="noStrike" dirty="0">
                          <a:solidFill>
                            <a:schemeClr val="tx1"/>
                          </a:solidFill>
                          <a:effectLst/>
                        </a:rPr>
                        <a:t>：</a:t>
                      </a:r>
                      <a:r>
                        <a:rPr lang="en-US" altLang="zh-CN" sz="1400" u="none" strike="noStrike" dirty="0">
                          <a:solidFill>
                            <a:schemeClr val="tx1"/>
                          </a:solidFill>
                          <a:effectLst/>
                        </a:rPr>
                        <a:t>1</a:t>
                      </a:r>
                      <a:endParaRPr lang="en-US" altLang="zh-CN" sz="1400" b="1" i="0" u="none" strike="noStrike" dirty="0">
                        <a:solidFill>
                          <a:schemeClr val="tx1"/>
                        </a:solidFill>
                        <a:effectLst/>
                        <a:latin typeface="ArialMT" charset="0"/>
                      </a:endParaRPr>
                    </a:p>
                  </a:txBody>
                  <a:tcPr marL="6350" marR="6350" marT="6350" marB="0" anchor="ctr"/>
                </a:tc>
                <a:tc>
                  <a:txBody>
                    <a:bodyPr/>
                    <a:lstStyle/>
                    <a:p>
                      <a:pPr algn="ctr" fontAlgn="ctr"/>
                      <a:r>
                        <a:rPr lang="zh-CN" altLang="en-US" sz="1400" u="none" strike="noStrike" dirty="0">
                          <a:solidFill>
                            <a:schemeClr val="tx1"/>
                          </a:solidFill>
                          <a:effectLst/>
                        </a:rPr>
                        <a:t>姜素国</a:t>
                      </a:r>
                      <a:endParaRPr lang="zh-CN" altLang="en-US" sz="1400" b="1" i="0" u="none" strike="noStrike" dirty="0">
                        <a:solidFill>
                          <a:schemeClr val="tx1"/>
                        </a:solidFill>
                        <a:effectLst/>
                        <a:latin typeface="ArialMT" charset="0"/>
                      </a:endParaRPr>
                    </a:p>
                  </a:txBody>
                  <a:tcPr marL="6350" marR="6350" marT="6350" marB="0" anchor="ctr"/>
                </a:tc>
                <a:tc>
                  <a:txBody>
                    <a:bodyPr/>
                    <a:lstStyle/>
                    <a:p>
                      <a:pPr algn="ctr" fontAlgn="ctr"/>
                      <a:r>
                        <a:rPr lang="en-US" altLang="zh-CN" sz="1400" b="1" i="0" u="none" strike="noStrike" dirty="0">
                          <a:solidFill>
                            <a:schemeClr val="tx1"/>
                          </a:solidFill>
                          <a:effectLst/>
                          <a:latin typeface="ArialMT" charset="0"/>
                        </a:rPr>
                        <a:t>2</a:t>
                      </a:r>
                      <a:endParaRPr lang="is-IS" sz="1400" b="1" i="0" u="none" strike="noStrike" dirty="0">
                        <a:solidFill>
                          <a:schemeClr val="tx1"/>
                        </a:solidFill>
                        <a:effectLst/>
                        <a:latin typeface="ArialMT" charset="0"/>
                      </a:endParaRPr>
                    </a:p>
                  </a:txBody>
                  <a:tcPr marL="6350" marR="6350" marT="6350" marB="0" anchor="ctr"/>
                </a:tc>
                <a:tc>
                  <a:txBody>
                    <a:bodyPr/>
                    <a:lstStyle/>
                    <a:p>
                      <a:pPr algn="ctr" fontAlgn="ctr"/>
                      <a:r>
                        <a:rPr lang="is-IS" sz="1400" u="none" strike="noStrike" dirty="0">
                          <a:solidFill>
                            <a:schemeClr val="tx1"/>
                          </a:solidFill>
                          <a:effectLst/>
                        </a:rPr>
                        <a:t>48</a:t>
                      </a:r>
                      <a:endParaRPr lang="is-IS" sz="1400" b="1" i="0" u="none" strike="noStrike" dirty="0">
                        <a:solidFill>
                          <a:schemeClr val="tx1"/>
                        </a:solidFill>
                        <a:effectLst/>
                        <a:latin typeface="ArialMT" charset="0"/>
                      </a:endParaRPr>
                    </a:p>
                  </a:txBody>
                  <a:tcPr marL="6350" marR="6350" marT="6350" marB="0" anchor="ctr"/>
                </a:tc>
                <a:extLst>
                  <a:ext uri="{0D108BD9-81ED-4DB2-BD59-A6C34878D82A}">
                    <a16:rowId xmlns="" xmlns:a16="http://schemas.microsoft.com/office/drawing/2014/main" val="10002"/>
                  </a:ext>
                </a:extLst>
              </a:tr>
              <a:tr h="516370">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3</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姜树林</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3</a:t>
                      </a:r>
                    </a:p>
                  </a:txBody>
                  <a:tcPr marL="6350" marR="6350" marT="6350" marB="0" anchor="ctr"/>
                </a:tc>
                <a:tc>
                  <a:txBody>
                    <a:bodyPr/>
                    <a:lstStyle/>
                    <a:p>
                      <a:pPr algn="ctr" fontAlgn="ctr"/>
                      <a:r>
                        <a:rPr lang="en-US" altLang="zh-CN" sz="1400" u="none" strike="noStrike">
                          <a:effectLst/>
                        </a:rPr>
                        <a:t>45</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3"/>
                  </a:ext>
                </a:extLst>
              </a:tr>
              <a:tr h="368408">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5</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姜张英</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4</a:t>
                      </a:r>
                    </a:p>
                  </a:txBody>
                  <a:tcPr marL="6350" marR="6350" marT="6350" marB="0" anchor="ctr"/>
                </a:tc>
                <a:tc>
                  <a:txBody>
                    <a:bodyPr/>
                    <a:lstStyle/>
                    <a:p>
                      <a:pPr algn="ctr" fontAlgn="ctr"/>
                      <a:r>
                        <a:rPr lang="en-US" altLang="zh-CN" sz="1400" u="none" strike="noStrike">
                          <a:effectLst/>
                        </a:rPr>
                        <a:t>43</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4"/>
                  </a:ext>
                </a:extLst>
              </a:tr>
              <a:tr h="368408">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7</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姜二英</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5</a:t>
                      </a:r>
                    </a:p>
                  </a:txBody>
                  <a:tcPr marL="6350" marR="6350" marT="6350" marB="0" anchor="ctr"/>
                </a:tc>
                <a:tc>
                  <a:txBody>
                    <a:bodyPr/>
                    <a:lstStyle/>
                    <a:p>
                      <a:pPr algn="ctr" fontAlgn="ctr"/>
                      <a:r>
                        <a:rPr lang="en-US" altLang="zh-CN" sz="1400" u="none" strike="noStrike">
                          <a:effectLst/>
                        </a:rPr>
                        <a:t>40</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5"/>
                  </a:ext>
                </a:extLst>
              </a:tr>
              <a:tr h="368408">
                <a:tc>
                  <a:txBody>
                    <a:bodyPr/>
                    <a:lstStyle/>
                    <a:p>
                      <a:pPr algn="ctr" fontAlgn="ctr"/>
                      <a:r>
                        <a:rPr lang="en-US" altLang="zh-CN" sz="1400" u="none" strike="noStrike">
                          <a:effectLst/>
                        </a:rPr>
                        <a:t>III</a:t>
                      </a:r>
                      <a:r>
                        <a:rPr lang="zh-CN" altLang="en-US" sz="1400" u="none" strike="noStrike">
                          <a:effectLst/>
                        </a:rPr>
                        <a:t>：</a:t>
                      </a:r>
                      <a:r>
                        <a:rPr lang="en-US" altLang="zh-CN" sz="1400" u="none" strike="noStrike">
                          <a:effectLst/>
                        </a:rPr>
                        <a:t>1</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姜金波</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6</a:t>
                      </a:r>
                      <a:endParaRPr lang="is-IS" sz="1400" b="1" i="0" u="none" strike="noStrike" dirty="0">
                        <a:solidFill>
                          <a:srgbClr val="000000"/>
                        </a:solidFill>
                        <a:effectLst/>
                        <a:latin typeface="ArialMT" charset="0"/>
                      </a:endParaRPr>
                    </a:p>
                  </a:txBody>
                  <a:tcPr marL="6350" marR="6350" marT="6350" marB="0" anchor="ctr"/>
                </a:tc>
                <a:tc>
                  <a:txBody>
                    <a:bodyPr/>
                    <a:lstStyle/>
                    <a:p>
                      <a:pPr algn="ctr" fontAlgn="ctr"/>
                      <a:r>
                        <a:rPr lang="is-IS" sz="1400" u="none" strike="noStrike">
                          <a:effectLst/>
                        </a:rPr>
                        <a:t>27</a:t>
                      </a:r>
                      <a:endParaRPr lang="is-IS" sz="14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6"/>
                  </a:ext>
                </a:extLst>
              </a:tr>
              <a:tr h="368408">
                <a:tc>
                  <a:txBody>
                    <a:bodyPr/>
                    <a:lstStyle/>
                    <a:p>
                      <a:pPr algn="ctr" fontAlgn="ctr"/>
                      <a:r>
                        <a:rPr lang="is-IS" sz="1400" u="none" strike="noStrike">
                          <a:effectLst/>
                        </a:rPr>
                        <a:t>III：2</a:t>
                      </a:r>
                      <a:endParaRPr lang="is-IS"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姜金涛</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7</a:t>
                      </a:r>
                      <a:endParaRPr lang="is-IS" sz="1400" b="1" i="0" u="none" strike="noStrike" dirty="0">
                        <a:solidFill>
                          <a:srgbClr val="000000"/>
                        </a:solidFill>
                        <a:effectLst/>
                        <a:latin typeface="ArialMT" charset="0"/>
                      </a:endParaRPr>
                    </a:p>
                  </a:txBody>
                  <a:tcPr marL="6350" marR="6350" marT="6350" marB="0" anchor="ctr"/>
                </a:tc>
                <a:tc>
                  <a:txBody>
                    <a:bodyPr/>
                    <a:lstStyle/>
                    <a:p>
                      <a:pPr algn="ctr" fontAlgn="ctr"/>
                      <a:r>
                        <a:rPr lang="is-IS" sz="1400" u="none" strike="noStrike" dirty="0">
                          <a:effectLst/>
                        </a:rPr>
                        <a:t>23</a:t>
                      </a:r>
                      <a:endParaRPr lang="is-IS" sz="1400" b="0" i="0" u="none" strike="noStrike" dirty="0">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7"/>
                  </a:ext>
                </a:extLst>
              </a:tr>
            </a:tbl>
          </a:graphicData>
        </a:graphic>
      </p:graphicFrame>
    </p:spTree>
    <p:extLst>
      <p:ext uri="{BB962C8B-B14F-4D97-AF65-F5344CB8AC3E}">
        <p14:creationId xmlns:p14="http://schemas.microsoft.com/office/powerpoint/2010/main" val="40387672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8677"/>
            <a:ext cx="9144000" cy="3374431"/>
          </a:xfrm>
          <a:prstGeom prst="rect">
            <a:avLst/>
          </a:prstGeom>
        </p:spPr>
      </p:pic>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52699" y="168677"/>
            <a:ext cx="3339775" cy="561662"/>
          </a:xfrm>
          <a:prstGeom prst="rect">
            <a:avLst/>
          </a:prstGeom>
        </p:spPr>
      </p:pic>
      <p:graphicFrame>
        <p:nvGraphicFramePr>
          <p:cNvPr id="4" name="表格 4"/>
          <p:cNvGraphicFramePr>
            <a:graphicFrameLocks noGrp="1"/>
          </p:cNvGraphicFramePr>
          <p:nvPr>
            <p:extLst>
              <p:ext uri="{D42A27DB-BD31-4B8C-83A1-F6EECF244321}">
                <p14:modId xmlns:p14="http://schemas.microsoft.com/office/powerpoint/2010/main" val="366788136"/>
              </p:ext>
            </p:extLst>
          </p:nvPr>
        </p:nvGraphicFramePr>
        <p:xfrm>
          <a:off x="337949" y="3688004"/>
          <a:ext cx="5862826" cy="2880220"/>
        </p:xfrm>
        <a:graphic>
          <a:graphicData uri="http://schemas.openxmlformats.org/drawingml/2006/table">
            <a:tbl>
              <a:tblPr>
                <a:tableStyleId>{5C22544A-7EE6-4342-B048-85BDC9FD1C3A}</a:tableStyleId>
              </a:tblPr>
              <a:tblGrid>
                <a:gridCol w="1182021">
                  <a:extLst>
                    <a:ext uri="{9D8B030D-6E8A-4147-A177-3AD203B41FA5}">
                      <a16:colId xmlns="" xmlns:a16="http://schemas.microsoft.com/office/drawing/2014/main" val="20000"/>
                    </a:ext>
                  </a:extLst>
                </a:gridCol>
                <a:gridCol w="1749392">
                  <a:extLst>
                    <a:ext uri="{9D8B030D-6E8A-4147-A177-3AD203B41FA5}">
                      <a16:colId xmlns="" xmlns:a16="http://schemas.microsoft.com/office/drawing/2014/main" val="20001"/>
                    </a:ext>
                  </a:extLst>
                </a:gridCol>
                <a:gridCol w="1749392">
                  <a:extLst>
                    <a:ext uri="{9D8B030D-6E8A-4147-A177-3AD203B41FA5}">
                      <a16:colId xmlns="" xmlns:a16="http://schemas.microsoft.com/office/drawing/2014/main" val="20002"/>
                    </a:ext>
                  </a:extLst>
                </a:gridCol>
                <a:gridCol w="1182021">
                  <a:extLst>
                    <a:ext uri="{9D8B030D-6E8A-4147-A177-3AD203B41FA5}">
                      <a16:colId xmlns="" xmlns:a16="http://schemas.microsoft.com/office/drawing/2014/main" val="20003"/>
                    </a:ext>
                  </a:extLst>
                </a:gridCol>
              </a:tblGrid>
              <a:tr h="288022">
                <a:tc>
                  <a:txBody>
                    <a:bodyPr/>
                    <a:lstStyle/>
                    <a:p>
                      <a:pPr algn="ctr" fontAlgn="ctr"/>
                      <a:r>
                        <a:rPr lang="en-US" altLang="zh-CN" sz="1200" b="1" u="none" strike="noStrike" dirty="0">
                          <a:effectLst/>
                        </a:rPr>
                        <a:t>IID</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Name</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err="1">
                          <a:solidFill>
                            <a:schemeClr val="dk1"/>
                          </a:solidFill>
                          <a:effectLst/>
                          <a:latin typeface="+mn-lt"/>
                        </a:rPr>
                        <a:t>Seq</a:t>
                      </a:r>
                      <a:r>
                        <a:rPr lang="en-US" altLang="zh-CN" sz="1200" b="1" i="0" u="none" strike="noStrike" dirty="0">
                          <a:solidFill>
                            <a:schemeClr val="dk1"/>
                          </a:solidFill>
                          <a:effectLst/>
                          <a:latin typeface="+mn-lt"/>
                        </a:rPr>
                        <a:t> sample ID</a:t>
                      </a:r>
                    </a:p>
                  </a:txBody>
                  <a:tcPr marL="6350" marR="6350" marT="6350" marB="0" anchor="ctr"/>
                </a:tc>
                <a:tc>
                  <a:txBody>
                    <a:bodyPr/>
                    <a:lstStyle/>
                    <a:p>
                      <a:pPr algn="ctr" fontAlgn="ctr"/>
                      <a:r>
                        <a:rPr lang="en-US" altLang="zh-CN" sz="1200" b="1" u="none" strike="noStrike">
                          <a:effectLst/>
                        </a:rPr>
                        <a:t>Age</a:t>
                      </a:r>
                    </a:p>
                  </a:txBody>
                  <a:tcPr marL="6350" marR="6350" marT="6350" marB="0" anchor="ctr"/>
                </a:tc>
                <a:extLst>
                  <a:ext uri="{0D108BD9-81ED-4DB2-BD59-A6C34878D82A}">
                    <a16:rowId xmlns="" xmlns:a16="http://schemas.microsoft.com/office/drawing/2014/main" val="10000"/>
                  </a:ext>
                </a:extLst>
              </a:tr>
              <a:tr h="288022">
                <a:tc>
                  <a:txBody>
                    <a:bodyPr/>
                    <a:lstStyle/>
                    <a:p>
                      <a:pPr algn="ctr" fontAlgn="ctr"/>
                      <a:r>
                        <a:rPr lang="en-US" altLang="zh-CN" sz="1200" b="0" u="none" strike="noStrike" dirty="0">
                          <a:effectLst/>
                        </a:rPr>
                        <a:t>I</a:t>
                      </a:r>
                      <a:r>
                        <a:rPr lang="zh-CN" altLang="en-US" sz="1200" b="0" u="none" strike="noStrike" dirty="0">
                          <a:effectLst/>
                        </a:rPr>
                        <a:t>：</a:t>
                      </a:r>
                      <a:r>
                        <a:rPr lang="en-US" altLang="zh-CN" sz="1200" b="0" u="none" strike="noStrike" dirty="0">
                          <a:effectLst/>
                        </a:rPr>
                        <a:t>1</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A2</a:t>
                      </a:r>
                      <a:r>
                        <a:rPr lang="zh-CN" altLang="en-US" sz="1200" b="0" u="none" strike="noStrike" dirty="0">
                          <a:effectLst/>
                        </a:rPr>
                        <a:t>赵母</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2</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fi-FI" sz="1200" b="0" u="none" strike="noStrike" dirty="0">
                          <a:effectLst/>
                        </a:rPr>
                        <a:t>79</a:t>
                      </a:r>
                      <a:endParaRPr lang="fi-FI" sz="1200" b="0" i="0" u="none" strike="noStrike" dirty="0">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1"/>
                  </a:ext>
                </a:extLst>
              </a:tr>
              <a:tr h="288022">
                <a:tc>
                  <a:txBody>
                    <a:bodyPr/>
                    <a:lstStyle/>
                    <a:p>
                      <a:pPr algn="ctr" fontAlgn="ctr"/>
                      <a:r>
                        <a:rPr lang="is-IS" sz="1200" b="0" u="none" strike="noStrike" dirty="0">
                          <a:effectLst/>
                        </a:rPr>
                        <a:t>I：2</a:t>
                      </a:r>
                      <a:endParaRPr lang="is-IS" sz="1200" b="0"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dirty="0">
                          <a:effectLst/>
                        </a:rPr>
                        <a:t>赵父（</a:t>
                      </a:r>
                      <a:r>
                        <a:rPr lang="en-US" altLang="zh-CN" sz="1200" b="0" u="none" strike="noStrike" dirty="0">
                          <a:effectLst/>
                        </a:rPr>
                        <a:t>63</a:t>
                      </a:r>
                      <a:r>
                        <a:rPr lang="zh-CN" altLang="en-US" sz="1200" b="0" u="none" strike="noStrike" dirty="0">
                          <a:effectLst/>
                        </a:rPr>
                        <a:t>岁去世）</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a:effectLst/>
                        </a:rPr>
                        <a:t>　</a:t>
                      </a:r>
                      <a:endParaRPr lang="zh-CN" altLang="en-US"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2"/>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1</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A7</a:t>
                      </a:r>
                      <a:r>
                        <a:rPr lang="zh-CN" altLang="en-US" sz="1200" b="0" u="none" strike="noStrike">
                          <a:effectLst/>
                        </a:rPr>
                        <a:t>赵姐</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7</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43</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3"/>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3</a:t>
                      </a:r>
                      <a:endParaRPr lang="en-US" altLang="zh-CN" sz="1200" b="0" i="0" u="none" strike="noStrike" dirty="0">
                        <a:solidFill>
                          <a:srgbClr val="FF0000"/>
                        </a:solidFill>
                        <a:effectLst/>
                        <a:latin typeface="ArialMT" charset="0"/>
                      </a:endParaRPr>
                    </a:p>
                  </a:txBody>
                  <a:tcPr marL="6350" marR="6350" marT="6350" marB="0" anchor="ctr"/>
                </a:tc>
                <a:tc>
                  <a:txBody>
                    <a:bodyPr/>
                    <a:lstStyle/>
                    <a:p>
                      <a:pPr algn="ctr" fontAlgn="ctr"/>
                      <a:r>
                        <a:rPr lang="en-US" altLang="zh-CN" sz="1200" b="0" u="none" strike="noStrike" dirty="0">
                          <a:effectLst/>
                        </a:rPr>
                        <a:t>A1</a:t>
                      </a:r>
                      <a:r>
                        <a:rPr lang="zh-CN" altLang="en-US" sz="1200" b="0" u="none" strike="noStrike" dirty="0">
                          <a:effectLst/>
                        </a:rPr>
                        <a:t>赵患（先证者）</a:t>
                      </a:r>
                      <a:endParaRPr lang="zh-CN" altLang="en-US" sz="1200" b="0" i="0" u="none" strike="noStrike" dirty="0">
                        <a:solidFill>
                          <a:srgbClr val="FF0000"/>
                        </a:solidFill>
                        <a:effectLst/>
                        <a:latin typeface="ArialMT" charset="0"/>
                      </a:endParaRPr>
                    </a:p>
                  </a:txBody>
                  <a:tcPr marL="6350" marR="6350" marT="6350" marB="0" anchor="ctr"/>
                </a:tc>
                <a:tc>
                  <a:txBody>
                    <a:bodyPr/>
                    <a:lstStyle/>
                    <a:p>
                      <a:pPr algn="ctr" fontAlgn="ctr"/>
                      <a:r>
                        <a:rPr lang="en-US" altLang="zh-CN" sz="1200" b="1" i="0" u="none" strike="noStrike" dirty="0">
                          <a:solidFill>
                            <a:schemeClr val="tx1"/>
                          </a:solidFill>
                          <a:effectLst/>
                          <a:latin typeface="ArialMT" charset="0"/>
                        </a:rPr>
                        <a:t>1</a:t>
                      </a:r>
                      <a:endParaRPr lang="zh-CN" altLang="en-US" sz="1200" b="1" i="0" u="none" strike="noStrike" dirty="0">
                        <a:solidFill>
                          <a:schemeClr val="tx1"/>
                        </a:solidFill>
                        <a:effectLst/>
                        <a:latin typeface="ArialMT" charset="0"/>
                      </a:endParaRPr>
                    </a:p>
                  </a:txBody>
                  <a:tcPr marL="6350" marR="6350" marT="6350" marB="0" anchor="ctr"/>
                </a:tc>
                <a:tc>
                  <a:txBody>
                    <a:bodyPr/>
                    <a:lstStyle/>
                    <a:p>
                      <a:pPr algn="ctr" fontAlgn="ctr"/>
                      <a:r>
                        <a:rPr lang="en-US" altLang="zh-CN" sz="1200" b="0" u="none" strike="noStrike" dirty="0">
                          <a:solidFill>
                            <a:schemeClr val="tx1"/>
                          </a:solidFill>
                          <a:effectLst/>
                        </a:rPr>
                        <a:t>40</a:t>
                      </a:r>
                      <a:endParaRPr lang="en-US" altLang="zh-CN" sz="1200" b="0" i="0" u="none" strike="noStrike" dirty="0">
                        <a:solidFill>
                          <a:schemeClr val="tx1"/>
                        </a:solidFill>
                        <a:effectLst/>
                        <a:latin typeface="ArialMT" charset="0"/>
                      </a:endParaRPr>
                    </a:p>
                  </a:txBody>
                  <a:tcPr marL="6350" marR="6350" marT="6350" marB="0" anchor="ctr"/>
                </a:tc>
                <a:extLst>
                  <a:ext uri="{0D108BD9-81ED-4DB2-BD59-A6C34878D82A}">
                    <a16:rowId xmlns="" xmlns:a16="http://schemas.microsoft.com/office/drawing/2014/main" val="10004"/>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5</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A8</a:t>
                      </a:r>
                      <a:r>
                        <a:rPr lang="zh-CN" altLang="en-US" sz="1200" b="0" u="none" strike="noStrike">
                          <a:effectLst/>
                        </a:rPr>
                        <a:t>赵弟</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8</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35</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5"/>
                  </a:ext>
                </a:extLst>
              </a:tr>
              <a:tr h="288022">
                <a:tc>
                  <a:txBody>
                    <a:bodyPr/>
                    <a:lstStyle/>
                    <a:p>
                      <a:pPr algn="ctr" fontAlgn="ctr"/>
                      <a:r>
                        <a:rPr lang="en-US" altLang="zh-CN" sz="1200" b="0" u="none" strike="noStrike">
                          <a:effectLst/>
                        </a:rPr>
                        <a:t>III</a:t>
                      </a:r>
                      <a:r>
                        <a:rPr lang="zh-CN" altLang="en-US" sz="1200" b="0" u="none" strike="noStrike">
                          <a:effectLst/>
                        </a:rPr>
                        <a:t>：</a:t>
                      </a:r>
                      <a:r>
                        <a:rPr lang="en-US" altLang="zh-CN" sz="1200" b="0" u="none" strike="noStrike">
                          <a:effectLst/>
                        </a:rPr>
                        <a:t>3</a:t>
                      </a:r>
                      <a:endParaRPr lang="en-US" altLang="zh-CN"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A3</a:t>
                      </a:r>
                      <a:r>
                        <a:rPr lang="zh-CN" altLang="en-US" sz="1200" b="0" u="none" strike="noStrike">
                          <a:effectLst/>
                        </a:rPr>
                        <a:t>赵银松（儿子）</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3</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14</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6"/>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4</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a:effectLst/>
                        </a:rPr>
                        <a:t>赵璐璐（女儿）</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5</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is-IS" sz="1200" b="0" u="none" strike="noStrike">
                          <a:effectLst/>
                        </a:rPr>
                        <a:t>2</a:t>
                      </a:r>
                      <a:endParaRPr lang="is-IS"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7"/>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5</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A4</a:t>
                      </a:r>
                      <a:r>
                        <a:rPr lang="zh-CN" altLang="en-US" sz="1200" b="0" u="none" strike="noStrike" dirty="0">
                          <a:effectLst/>
                        </a:rPr>
                        <a:t>赵子威 （侄子）</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4</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10</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8"/>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6</a:t>
                      </a:r>
                      <a:endParaRPr lang="en-US" altLang="zh-CN" sz="1200" b="0" i="0" u="none" strike="noStrike" dirty="0">
                        <a:solidFill>
                          <a:srgbClr val="000000"/>
                        </a:solidFill>
                        <a:effectLst/>
                        <a:latin typeface="ArialMT" charset="0"/>
                      </a:endParaRPr>
                    </a:p>
                  </a:txBody>
                  <a:tcPr marL="6350" marR="6350" marT="635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u="none" strike="noStrike" dirty="0">
                          <a:effectLst/>
                        </a:rPr>
                        <a:t> 赵陈陈 （侄子）</a:t>
                      </a:r>
                      <a:endParaRPr lang="zh-CN" altLang="en-US" sz="1200" b="0" i="0" u="none" strike="noStrike" dirty="0">
                        <a:solidFill>
                          <a:srgbClr val="000000"/>
                        </a:solidFill>
                        <a:effectLst/>
                        <a:latin typeface="ArialMT" charset="0"/>
                      </a:endParaRPr>
                    </a:p>
                  </a:txBody>
                  <a:tcPr marL="6350" marR="6350" marT="635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a:solidFill>
                            <a:srgbClr val="000000"/>
                          </a:solidFill>
                          <a:effectLst/>
                          <a:latin typeface="ArialMT" charset="0"/>
                        </a:rPr>
                        <a:t>6</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4</a:t>
                      </a:r>
                      <a:endParaRPr lang="en-US" altLang="zh-CN" sz="1200" b="0" i="0" u="none" strike="noStrike" dirty="0">
                        <a:solidFill>
                          <a:srgbClr val="000000"/>
                        </a:solidFill>
                        <a:effectLst/>
                        <a:latin typeface="ArialMT" charset="0"/>
                      </a:endParaRPr>
                    </a:p>
                  </a:txBody>
                  <a:tcPr marL="6350" marR="6350" marT="6350" marB="0" anchor="ctr"/>
                </a:tc>
                <a:extLst>
                  <a:ext uri="{0D108BD9-81ED-4DB2-BD59-A6C34878D82A}">
                    <a16:rowId xmlns="" xmlns:a16="http://schemas.microsoft.com/office/drawing/2014/main" val="10009"/>
                  </a:ext>
                </a:extLst>
              </a:tr>
            </a:tbl>
          </a:graphicData>
        </a:graphic>
      </p:graphicFrame>
    </p:spTree>
    <p:extLst>
      <p:ext uri="{BB962C8B-B14F-4D97-AF65-F5344CB8AC3E}">
        <p14:creationId xmlns:p14="http://schemas.microsoft.com/office/powerpoint/2010/main" val="25978947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533400"/>
            <a:ext cx="8001000" cy="3139321"/>
          </a:xfrm>
          <a:prstGeom prst="rect">
            <a:avLst/>
          </a:prstGeom>
        </p:spPr>
        <p:txBody>
          <a:bodyPr wrap="square">
            <a:spAutoFit/>
          </a:bodyPr>
          <a:lstStyle/>
          <a:p>
            <a:pPr algn="ctr"/>
            <a:r>
              <a:rPr lang="en-US" dirty="0" smtClean="0">
                <a:latin typeface="Arial Black" panose="020B0A04020102020204" pitchFamily="34" charset="0"/>
              </a:rPr>
              <a:t>Conclusion</a:t>
            </a:r>
          </a:p>
          <a:p>
            <a:pPr algn="ctr"/>
            <a:endParaRPr lang="en-US" dirty="0">
              <a:latin typeface="Arial Black" panose="020B0A04020102020204" pitchFamily="34" charset="0"/>
            </a:endParaRPr>
          </a:p>
          <a:p>
            <a:pPr algn="ctr"/>
            <a:endParaRPr lang="en-US" dirty="0" smtClean="0">
              <a:latin typeface="Arial Black" panose="020B0A04020102020204" pitchFamily="34" charset="0"/>
            </a:endParaRPr>
          </a:p>
          <a:p>
            <a:pPr algn="ctr"/>
            <a:r>
              <a:rPr lang="en-US" dirty="0" smtClean="0">
                <a:latin typeface="Arial Black" panose="020B0A04020102020204" pitchFamily="34" charset="0"/>
              </a:rPr>
              <a:t>1, We proposed a new </a:t>
            </a:r>
            <a:r>
              <a:rPr lang="en-US" dirty="0">
                <a:latin typeface="Arial Black" panose="020B0A04020102020204" pitchFamily="34" charset="0"/>
              </a:rPr>
              <a:t>compound heterozygosity </a:t>
            </a:r>
            <a:r>
              <a:rPr lang="en-US" dirty="0" smtClean="0">
                <a:latin typeface="Arial Black" panose="020B0A04020102020204" pitchFamily="34" charset="0"/>
              </a:rPr>
              <a:t>method to identify loss-of-function variants</a:t>
            </a:r>
          </a:p>
          <a:p>
            <a:pPr algn="ctr"/>
            <a:endParaRPr lang="en-US" dirty="0" smtClean="0">
              <a:latin typeface="Arial Black" panose="020B0A04020102020204" pitchFamily="34" charset="0"/>
            </a:endParaRPr>
          </a:p>
          <a:p>
            <a:pPr algn="ctr"/>
            <a:r>
              <a:rPr lang="en-US" dirty="0" smtClean="0">
                <a:latin typeface="Arial Black" panose="020B0A04020102020204" pitchFamily="34" charset="0"/>
              </a:rPr>
              <a:t>2, We identify new FGF6 causal genes for hemochromatosis</a:t>
            </a:r>
          </a:p>
          <a:p>
            <a:pPr algn="ctr"/>
            <a:endParaRPr lang="en-US" dirty="0">
              <a:latin typeface="Arial Black" panose="020B0A04020102020204" pitchFamily="34" charset="0"/>
            </a:endParaRPr>
          </a:p>
          <a:p>
            <a:pPr algn="ctr"/>
            <a:endParaRPr lang="en-US" dirty="0" smtClean="0">
              <a:latin typeface="Arial Black" panose="020B0A04020102020204" pitchFamily="34" charset="0"/>
            </a:endParaRPr>
          </a:p>
          <a:p>
            <a:pPr algn="ctr"/>
            <a:endParaRPr lang="en-US" dirty="0">
              <a:latin typeface="Arial Black" panose="020B0A04020102020204" pitchFamily="34" charset="0"/>
            </a:endParaRPr>
          </a:p>
          <a:p>
            <a:pPr algn="ctr"/>
            <a:r>
              <a:rPr lang="en-US" dirty="0" smtClean="0">
                <a:latin typeface="Arial Black" panose="020B0A04020102020204" pitchFamily="34" charset="0"/>
              </a:rPr>
              <a:t> </a:t>
            </a:r>
          </a:p>
        </p:txBody>
      </p:sp>
    </p:spTree>
    <p:extLst>
      <p:ext uri="{BB962C8B-B14F-4D97-AF65-F5344CB8AC3E}">
        <p14:creationId xmlns:p14="http://schemas.microsoft.com/office/powerpoint/2010/main" val="998531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n external file that holds a picture, illustration, etc.&#10;Object name is wdev0004-0215-f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609600"/>
            <a:ext cx="4191359" cy="344076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21859" y="838200"/>
            <a:ext cx="4650716" cy="2514600"/>
          </a:xfrm>
          <a:prstGeom prst="rect">
            <a:avLst/>
          </a:prstGeom>
        </p:spPr>
      </p:pic>
      <p:sp>
        <p:nvSpPr>
          <p:cNvPr id="4" name="Rectangle 3"/>
          <p:cNvSpPr/>
          <p:nvPr/>
        </p:nvSpPr>
        <p:spPr>
          <a:xfrm>
            <a:off x="533400" y="5391834"/>
            <a:ext cx="8153400" cy="646331"/>
          </a:xfrm>
          <a:prstGeom prst="rect">
            <a:avLst/>
          </a:prstGeom>
        </p:spPr>
        <p:txBody>
          <a:bodyPr wrap="square">
            <a:spAutoFit/>
          </a:bodyPr>
          <a:lstStyle/>
          <a:p>
            <a:r>
              <a:rPr lang="en-US" dirty="0"/>
              <a:t>Heparin: a potent inhibitor of </a:t>
            </a:r>
            <a:r>
              <a:rPr lang="en-US" dirty="0" err="1"/>
              <a:t>hepcidin</a:t>
            </a:r>
            <a:r>
              <a:rPr lang="en-US" dirty="0"/>
              <a:t> expression in vitro and in vivo (BLOOD, 20 JANUARY 2011  VOLUME 117, NUMBER 3 997 ) </a:t>
            </a:r>
          </a:p>
        </p:txBody>
      </p:sp>
    </p:spTree>
    <p:extLst>
      <p:ext uri="{BB962C8B-B14F-4D97-AF65-F5344CB8AC3E}">
        <p14:creationId xmlns:p14="http://schemas.microsoft.com/office/powerpoint/2010/main" val="26149865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762000"/>
            <a:ext cx="7848600" cy="2031325"/>
          </a:xfrm>
          <a:prstGeom prst="rect">
            <a:avLst/>
          </a:prstGeom>
        </p:spPr>
        <p:txBody>
          <a:bodyPr wrap="square">
            <a:spAutoFit/>
          </a:bodyPr>
          <a:lstStyle/>
          <a:p>
            <a:r>
              <a:rPr lang="en-US" dirty="0"/>
              <a:t>Other question:</a:t>
            </a:r>
          </a:p>
          <a:p>
            <a:endParaRPr lang="en-US" dirty="0"/>
          </a:p>
          <a:p>
            <a:r>
              <a:rPr lang="en-US" dirty="0"/>
              <a:t>The common C282Y mutation of the HFE gene is not found in Chinese Why? </a:t>
            </a:r>
          </a:p>
          <a:p>
            <a:endParaRPr lang="en-US" dirty="0"/>
          </a:p>
          <a:p>
            <a:r>
              <a:rPr lang="en-US" dirty="0" smtClean="0"/>
              <a:t>Evolution view/role of FGF6 and any interesting story with this study. </a:t>
            </a:r>
          </a:p>
          <a:p>
            <a:endParaRPr lang="en-US" dirty="0"/>
          </a:p>
          <a:p>
            <a:endParaRPr lang="en-US" dirty="0"/>
          </a:p>
        </p:txBody>
      </p:sp>
      <p:sp>
        <p:nvSpPr>
          <p:cNvPr id="4" name="Rectangle 3"/>
          <p:cNvSpPr/>
          <p:nvPr/>
        </p:nvSpPr>
        <p:spPr>
          <a:xfrm>
            <a:off x="266699" y="4724400"/>
            <a:ext cx="8696325" cy="646331"/>
          </a:xfrm>
          <a:prstGeom prst="rect">
            <a:avLst/>
          </a:prstGeom>
        </p:spPr>
        <p:txBody>
          <a:bodyPr wrap="square">
            <a:spAutoFit/>
          </a:bodyPr>
          <a:lstStyle/>
          <a:p>
            <a:r>
              <a:rPr lang="en-US" dirty="0" smtClean="0"/>
              <a:t>Evolution: Fibroblast </a:t>
            </a:r>
            <a:r>
              <a:rPr lang="en-US" dirty="0"/>
              <a:t>growth factors: from molecular evolution to roles in development, metabolism and disease</a:t>
            </a:r>
          </a:p>
        </p:txBody>
      </p:sp>
    </p:spTree>
    <p:extLst>
      <p:ext uri="{BB962C8B-B14F-4D97-AF65-F5344CB8AC3E}">
        <p14:creationId xmlns:p14="http://schemas.microsoft.com/office/powerpoint/2010/main" val="3628374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9/97/Cellular_iron_homeostasi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685800"/>
            <a:ext cx="5728816" cy="4082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311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685800"/>
            <a:ext cx="8503069" cy="350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37000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914" y="1295400"/>
            <a:ext cx="7892817" cy="3886200"/>
          </a:xfrm>
          <a:prstGeom prst="rect">
            <a:avLst/>
          </a:prstGeom>
        </p:spPr>
      </p:pic>
    </p:spTree>
    <p:extLst>
      <p:ext uri="{BB962C8B-B14F-4D97-AF65-F5344CB8AC3E}">
        <p14:creationId xmlns:p14="http://schemas.microsoft.com/office/powerpoint/2010/main" val="24420547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5890339"/>
              </p:ext>
            </p:extLst>
          </p:nvPr>
        </p:nvGraphicFramePr>
        <p:xfrm>
          <a:off x="1346200" y="1524000"/>
          <a:ext cx="6451599" cy="3810000"/>
        </p:xfrm>
        <a:graphic>
          <a:graphicData uri="http://schemas.openxmlformats.org/drawingml/2006/table">
            <a:tbl>
              <a:tblPr>
                <a:tableStyleId>{F5AB1C69-6EDB-4FF4-983F-18BD219EF322}</a:tableStyleId>
              </a:tblPr>
              <a:tblGrid>
                <a:gridCol w="609300"/>
                <a:gridCol w="863175"/>
                <a:gridCol w="609300"/>
                <a:gridCol w="888563"/>
                <a:gridCol w="964725"/>
                <a:gridCol w="675942"/>
                <a:gridCol w="621994"/>
                <a:gridCol w="609300"/>
                <a:gridCol w="609300"/>
              </a:tblGrid>
              <a:tr h="190500">
                <a:tc>
                  <a:txBody>
                    <a:bodyPr/>
                    <a:lstStyle/>
                    <a:p>
                      <a:pPr algn="l" fontAlgn="b"/>
                      <a:r>
                        <a:rPr lang="en-US" sz="1100" u="none" strike="noStrike" dirty="0">
                          <a:effectLst/>
                        </a:rPr>
                        <a:t>CHR</a:t>
                      </a:r>
                      <a:endParaRPr lang="en-US" sz="1100" b="0"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a:effectLst/>
                        </a:rPr>
                        <a:t>GENE</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ORIG_SNP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NOHOM_SNP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HFE</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1.29E-08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6707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FGF6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1.99E-06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6743</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KRTAP15-1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7.55E-05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1271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5625</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XKR7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0.000118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6861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CABLES2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0.000128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6860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THOC5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0.000138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1945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4951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18</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CABYR</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0.000254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229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6667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CMSS1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0.000309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239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6657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PCDHB2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0.000377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6843</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ZFP37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0.001067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1137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5759</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C3orf30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0.001156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2361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4535</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DENND5B</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0.001286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1166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5730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MRS2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0.001299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8</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6708</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BCLAF1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0.001686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6694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NBPF3</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0.001793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5676</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BRDT</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6336</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17</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CAMKK1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0.002332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1265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5631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CELSR3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6794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UHRF1BP1L</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21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6794</a:t>
                      </a:r>
                      <a:endParaRPr lang="en-US" sz="1100" b="0" i="0" u="none" strike="noStrike" dirty="0">
                        <a:solidFill>
                          <a:srgbClr val="000000"/>
                        </a:solidFill>
                        <a:effectLst/>
                        <a:latin typeface="Calibri"/>
                      </a:endParaRPr>
                    </a:p>
                  </a:txBody>
                  <a:tcPr marL="9525" marR="9525" marT="9525" marB="0" anchor="b"/>
                </a:tc>
              </a:tr>
            </a:tbl>
          </a:graphicData>
        </a:graphic>
      </p:graphicFrame>
    </p:spTree>
    <p:extLst>
      <p:ext uri="{BB962C8B-B14F-4D97-AF65-F5344CB8AC3E}">
        <p14:creationId xmlns:p14="http://schemas.microsoft.com/office/powerpoint/2010/main" val="1237487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81000"/>
            <a:ext cx="7391400" cy="1077218"/>
          </a:xfrm>
          <a:prstGeom prst="rect">
            <a:avLst/>
          </a:prstGeom>
          <a:noFill/>
        </p:spPr>
        <p:txBody>
          <a:bodyPr wrap="square" rtlCol="0">
            <a:spAutoFit/>
          </a:bodyPr>
          <a:lstStyle/>
          <a:p>
            <a:pPr algn="ctr"/>
            <a:r>
              <a:rPr lang="en-US" sz="1600" dirty="0" smtClean="0">
                <a:latin typeface="Arial Black" panose="020B0A04020102020204" pitchFamily="34" charset="0"/>
              </a:rPr>
              <a:t>Result 1: Statistic part</a:t>
            </a:r>
          </a:p>
          <a:p>
            <a:pPr algn="ctr"/>
            <a:endParaRPr lang="en-US" sz="1600" dirty="0" smtClean="0">
              <a:latin typeface="Arial Black" panose="020B0A04020102020204" pitchFamily="34" charset="0"/>
            </a:endParaRPr>
          </a:p>
          <a:p>
            <a:pPr algn="ctr"/>
            <a:r>
              <a:rPr lang="en-US" sz="1600" dirty="0" smtClean="0">
                <a:latin typeface="Arial Black" panose="020B0A04020102020204" pitchFamily="34" charset="0"/>
              </a:rPr>
              <a:t>Compound </a:t>
            </a:r>
            <a:r>
              <a:rPr lang="en-US" sz="1600" dirty="0" err="1" smtClean="0">
                <a:latin typeface="Arial Black" panose="020B0A04020102020204" pitchFamily="34" charset="0"/>
              </a:rPr>
              <a:t>hetrogygosity</a:t>
            </a:r>
            <a:r>
              <a:rPr lang="en-US" sz="1600" dirty="0" smtClean="0">
                <a:latin typeface="Arial Black" panose="020B0A04020102020204" pitchFamily="34" charset="0"/>
              </a:rPr>
              <a:t> </a:t>
            </a:r>
            <a:r>
              <a:rPr lang="en-US" sz="1600" dirty="0">
                <a:latin typeface="Arial Black" panose="020B0A04020102020204" pitchFamily="34" charset="0"/>
              </a:rPr>
              <a:t>scanning for </a:t>
            </a:r>
            <a:r>
              <a:rPr lang="en-US" sz="1600" dirty="0" smtClean="0">
                <a:latin typeface="Arial Black" panose="020B0A04020102020204" pitchFamily="34" charset="0"/>
              </a:rPr>
              <a:t>hemochromatosis susceptibility genes </a:t>
            </a:r>
            <a:endParaRPr lang="en-US" sz="1600" dirty="0">
              <a:latin typeface="Arial Black" panose="020B0A04020102020204" pitchFamily="34" charset="0"/>
            </a:endParaRPr>
          </a:p>
        </p:txBody>
      </p:sp>
      <p:sp>
        <p:nvSpPr>
          <p:cNvPr id="3" name="TextBox 2"/>
          <p:cNvSpPr txBox="1"/>
          <p:nvPr/>
        </p:nvSpPr>
        <p:spPr>
          <a:xfrm>
            <a:off x="381000" y="2133600"/>
            <a:ext cx="7391400" cy="4401205"/>
          </a:xfrm>
          <a:prstGeom prst="rect">
            <a:avLst/>
          </a:prstGeom>
          <a:noFill/>
        </p:spPr>
        <p:txBody>
          <a:bodyPr wrap="square" rtlCol="0">
            <a:spAutoFit/>
          </a:bodyPr>
          <a:lstStyle/>
          <a:p>
            <a:r>
              <a:rPr lang="en-US" sz="1400" dirty="0" smtClean="0">
                <a:latin typeface="Arial Black" panose="020B0A04020102020204" pitchFamily="34" charset="0"/>
              </a:rPr>
              <a:t>1, Power calculation</a:t>
            </a:r>
          </a:p>
          <a:p>
            <a:r>
              <a:rPr lang="en-US" sz="1400" dirty="0" smtClean="0">
                <a:latin typeface="Arial Black" panose="020B0A04020102020204" pitchFamily="34" charset="0"/>
              </a:rPr>
              <a:t> </a:t>
            </a:r>
          </a:p>
          <a:p>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2, Significant novel susceptibility </a:t>
            </a:r>
            <a:r>
              <a:rPr lang="en-US" sz="1400" dirty="0">
                <a:latin typeface="Arial Black" panose="020B0A04020102020204" pitchFamily="34" charset="0"/>
              </a:rPr>
              <a:t>genes </a:t>
            </a:r>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pPr marL="285750" indent="-285750">
              <a:buFont typeface="Arial" charset="0"/>
              <a:buChar char="•"/>
            </a:pPr>
            <a:r>
              <a:rPr lang="en-US" sz="1400" dirty="0" smtClean="0">
                <a:latin typeface="Arial Black" panose="020B0A04020102020204" pitchFamily="34" charset="0"/>
              </a:rPr>
              <a:t>FGF6</a:t>
            </a:r>
          </a:p>
          <a:p>
            <a:pPr marL="285750" indent="-285750">
              <a:buFont typeface="Arial" charset="0"/>
              <a:buChar char="•"/>
            </a:pPr>
            <a:r>
              <a:rPr lang="en-US" sz="1400" dirty="0" smtClean="0">
                <a:latin typeface="Arial Black" panose="020B0A04020102020204" pitchFamily="34" charset="0"/>
              </a:rPr>
              <a:t>FGFR10P</a:t>
            </a:r>
          </a:p>
          <a:p>
            <a:pPr marL="285750" indent="-285750">
              <a:buFont typeface="Arial" charset="0"/>
              <a:buChar char="•"/>
            </a:pPr>
            <a:r>
              <a:rPr lang="en-US" sz="1400" dirty="0" smtClean="0">
                <a:latin typeface="Arial Black" panose="020B0A04020102020204" pitchFamily="34" charset="0"/>
              </a:rPr>
              <a:t>MTAP</a:t>
            </a:r>
          </a:p>
          <a:p>
            <a:pPr marL="285750" indent="-285750">
              <a:buFont typeface="Arial" charset="0"/>
              <a:buChar char="•"/>
            </a:pPr>
            <a:endParaRPr lang="en-US" sz="1400" dirty="0">
              <a:latin typeface="Arial Black" panose="020B0A04020102020204" pitchFamily="34" charset="0"/>
            </a:endParaRPr>
          </a:p>
          <a:p>
            <a:r>
              <a:rPr lang="en-US" sz="1400" dirty="0" smtClean="0">
                <a:latin typeface="Arial Black" panose="020B0A04020102020204" pitchFamily="34" charset="0"/>
              </a:rPr>
              <a:t>Meanwhile, mention FGF26 has been reported by PNAS.</a:t>
            </a:r>
          </a:p>
          <a:p>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3, Haplotype association details</a:t>
            </a:r>
          </a:p>
          <a:p>
            <a:endParaRPr lang="en-US" sz="1400" dirty="0" smtClean="0">
              <a:latin typeface="Arial Black" panose="020B0A04020102020204" pitchFamily="34" charset="0"/>
            </a:endParaRPr>
          </a:p>
          <a:p>
            <a:r>
              <a:rPr lang="en-US" sz="1400" dirty="0">
                <a:latin typeface="Arial Black" panose="020B0A04020102020204" pitchFamily="34" charset="0"/>
              </a:rPr>
              <a:t>  </a:t>
            </a:r>
            <a:r>
              <a:rPr lang="en-US" sz="1400" dirty="0" smtClean="0">
                <a:latin typeface="Arial Black" panose="020B0A04020102020204" pitchFamily="34" charset="0"/>
              </a:rPr>
              <a:t>most frequent haplotype </a:t>
            </a:r>
          </a:p>
          <a:p>
            <a:endParaRPr lang="en-US" sz="1400" dirty="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Table 1</a:t>
            </a:r>
            <a:endParaRPr lang="en-US" sz="1400" dirty="0">
              <a:latin typeface="Arial Black" panose="020B0A04020102020204" pitchFamily="34" charset="0"/>
            </a:endParaRPr>
          </a:p>
          <a:p>
            <a:endParaRPr lang="en-US" sz="1400" dirty="0">
              <a:latin typeface="Arial Black" panose="020B0A04020102020204" pitchFamily="34" charset="0"/>
            </a:endParaRPr>
          </a:p>
        </p:txBody>
      </p:sp>
    </p:spTree>
    <p:extLst>
      <p:ext uri="{BB962C8B-B14F-4D97-AF65-F5344CB8AC3E}">
        <p14:creationId xmlns:p14="http://schemas.microsoft.com/office/powerpoint/2010/main" val="4105348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752600"/>
            <a:ext cx="5673035" cy="3533551"/>
          </a:xfrm>
          <a:prstGeom prst="rect">
            <a:avLst/>
          </a:prstGeom>
        </p:spPr>
      </p:pic>
      <p:sp>
        <p:nvSpPr>
          <p:cNvPr id="3" name="Rectangle 2"/>
          <p:cNvSpPr/>
          <p:nvPr/>
        </p:nvSpPr>
        <p:spPr>
          <a:xfrm>
            <a:off x="3754297" y="1733550"/>
            <a:ext cx="1524000" cy="3785652"/>
          </a:xfrm>
          <a:prstGeom prst="rect">
            <a:avLst/>
          </a:prstGeom>
        </p:spPr>
        <p:txBody>
          <a:bodyPr wrap="square">
            <a:spAutoFit/>
          </a:bodyPr>
          <a:lstStyle/>
          <a:p>
            <a:r>
              <a:rPr lang="en-US" sz="1200" b="1" dirty="0">
                <a:solidFill>
                  <a:srgbClr val="00B050"/>
                </a:solidFill>
              </a:rPr>
              <a:t>FGF6</a:t>
            </a:r>
          </a:p>
          <a:p>
            <a:r>
              <a:rPr lang="en-US" sz="1200" b="1" dirty="0">
                <a:solidFill>
                  <a:srgbClr val="00B050"/>
                </a:solidFill>
              </a:rPr>
              <a:t>FGF23</a:t>
            </a:r>
          </a:p>
          <a:p>
            <a:endParaRPr lang="en-US" sz="1200" b="1" dirty="0">
              <a:solidFill>
                <a:srgbClr val="00B050"/>
              </a:solidFill>
            </a:endParaRPr>
          </a:p>
          <a:p>
            <a:r>
              <a:rPr lang="en-US" sz="1200" b="1" dirty="0">
                <a:solidFill>
                  <a:srgbClr val="00B050"/>
                </a:solidFill>
              </a:rPr>
              <a:t>PPP3CA</a:t>
            </a:r>
          </a:p>
          <a:p>
            <a:r>
              <a:rPr lang="en-US" sz="1200" b="1" dirty="0">
                <a:solidFill>
                  <a:srgbClr val="00B050"/>
                </a:solidFill>
              </a:rPr>
              <a:t>SIK3</a:t>
            </a:r>
          </a:p>
          <a:p>
            <a:endParaRPr lang="en-US" sz="1200" b="1" dirty="0">
              <a:solidFill>
                <a:srgbClr val="00B050"/>
              </a:solidFill>
            </a:endParaRPr>
          </a:p>
          <a:p>
            <a:r>
              <a:rPr lang="en-US" sz="1200" b="1" dirty="0">
                <a:solidFill>
                  <a:srgbClr val="00B050"/>
                </a:solidFill>
              </a:rPr>
              <a:t>LRRC16A</a:t>
            </a:r>
          </a:p>
          <a:p>
            <a:r>
              <a:rPr lang="en-US" sz="1200" b="1" dirty="0">
                <a:solidFill>
                  <a:srgbClr val="00B050"/>
                </a:solidFill>
              </a:rPr>
              <a:t>SLC17A3</a:t>
            </a:r>
          </a:p>
          <a:p>
            <a:r>
              <a:rPr lang="en-US" sz="1200" b="1" dirty="0">
                <a:solidFill>
                  <a:srgbClr val="00B050"/>
                </a:solidFill>
              </a:rPr>
              <a:t>SLC17A1</a:t>
            </a:r>
          </a:p>
          <a:p>
            <a:endParaRPr lang="en-US" sz="1200" b="1" dirty="0" smtClean="0">
              <a:solidFill>
                <a:srgbClr val="00B050"/>
              </a:solidFill>
            </a:endParaRPr>
          </a:p>
          <a:p>
            <a:r>
              <a:rPr lang="en-US" sz="1200" b="1" dirty="0">
                <a:solidFill>
                  <a:srgbClr val="00B050"/>
                </a:solidFill>
              </a:rPr>
              <a:t>SLC40A1</a:t>
            </a:r>
          </a:p>
          <a:p>
            <a:r>
              <a:rPr lang="en-US" sz="1200" b="1" dirty="0">
                <a:solidFill>
                  <a:srgbClr val="00B050"/>
                </a:solidFill>
              </a:rPr>
              <a:t>LEAP1</a:t>
            </a:r>
          </a:p>
          <a:p>
            <a:r>
              <a:rPr lang="en-US" sz="1200" b="1" dirty="0" smtClean="0">
                <a:solidFill>
                  <a:srgbClr val="00B050"/>
                </a:solidFill>
              </a:rPr>
              <a:t>TF</a:t>
            </a:r>
          </a:p>
          <a:p>
            <a:r>
              <a:rPr lang="en-US" sz="1200" b="1" dirty="0" smtClean="0">
                <a:solidFill>
                  <a:srgbClr val="00B050"/>
                </a:solidFill>
              </a:rPr>
              <a:t>FPN</a:t>
            </a:r>
            <a:endParaRPr lang="en-US" sz="1200" b="1" dirty="0">
              <a:solidFill>
                <a:srgbClr val="00B050"/>
              </a:solidFill>
            </a:endParaRPr>
          </a:p>
          <a:p>
            <a:r>
              <a:rPr lang="en-US" sz="1200" b="1" dirty="0">
                <a:solidFill>
                  <a:srgbClr val="00B050"/>
                </a:solidFill>
              </a:rPr>
              <a:t>CDH10</a:t>
            </a:r>
          </a:p>
          <a:p>
            <a:r>
              <a:rPr lang="en-US" sz="1200" b="1" dirty="0" smtClean="0">
                <a:solidFill>
                  <a:srgbClr val="00B050"/>
                </a:solidFill>
              </a:rPr>
              <a:t>HFE</a:t>
            </a:r>
            <a:endParaRPr lang="en-US" sz="1200" b="1" dirty="0">
              <a:solidFill>
                <a:srgbClr val="00B050"/>
              </a:solidFill>
            </a:endParaRPr>
          </a:p>
          <a:p>
            <a:r>
              <a:rPr lang="en-US" sz="1200" b="1" dirty="0">
                <a:solidFill>
                  <a:srgbClr val="00B050"/>
                </a:solidFill>
              </a:rPr>
              <a:t>TMPRSS6</a:t>
            </a:r>
          </a:p>
          <a:p>
            <a:r>
              <a:rPr lang="en-US" sz="1200" b="1" dirty="0">
                <a:solidFill>
                  <a:srgbClr val="00B050"/>
                </a:solidFill>
              </a:rPr>
              <a:t>TFR2</a:t>
            </a:r>
          </a:p>
          <a:p>
            <a:r>
              <a:rPr lang="en-US" sz="1200" b="1" dirty="0">
                <a:solidFill>
                  <a:srgbClr val="00B050"/>
                </a:solidFill>
              </a:rPr>
              <a:t>STON1</a:t>
            </a:r>
          </a:p>
          <a:p>
            <a:endParaRPr lang="en-US" sz="1200" b="1" dirty="0">
              <a:solidFill>
                <a:srgbClr val="00B050"/>
              </a:solidFill>
            </a:endParaRPr>
          </a:p>
        </p:txBody>
      </p:sp>
      <p:sp>
        <p:nvSpPr>
          <p:cNvPr id="4" name="Rectangle 3"/>
          <p:cNvSpPr/>
          <p:nvPr/>
        </p:nvSpPr>
        <p:spPr>
          <a:xfrm>
            <a:off x="1412595" y="457200"/>
            <a:ext cx="6207405" cy="369332"/>
          </a:xfrm>
          <a:prstGeom prst="rect">
            <a:avLst/>
          </a:prstGeom>
        </p:spPr>
        <p:txBody>
          <a:bodyPr wrap="none">
            <a:spAutoFit/>
          </a:bodyPr>
          <a:lstStyle/>
          <a:p>
            <a:r>
              <a:rPr lang="en-US" b="1" dirty="0" smtClean="0">
                <a:solidFill>
                  <a:srgbClr val="00B050"/>
                </a:solidFill>
              </a:rPr>
              <a:t>FGF6 and FGF23: Biology </a:t>
            </a:r>
            <a:r>
              <a:rPr lang="en-US" b="1" dirty="0">
                <a:solidFill>
                  <a:srgbClr val="00B050"/>
                </a:solidFill>
              </a:rPr>
              <a:t>Function in iron metabolism pathway </a:t>
            </a:r>
          </a:p>
        </p:txBody>
      </p:sp>
      <p:sp>
        <p:nvSpPr>
          <p:cNvPr id="5" name="Rectangle 4"/>
          <p:cNvSpPr/>
          <p:nvPr/>
        </p:nvSpPr>
        <p:spPr>
          <a:xfrm>
            <a:off x="152400"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682435"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52400" y="1346986"/>
            <a:ext cx="4661938"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gene transcriptome network turbulence (regulator)</a:t>
            </a:r>
            <a:endParaRPr lang="en-US" sz="1200" b="1" dirty="0">
              <a:solidFill>
                <a:srgbClr val="00B050"/>
              </a:solidFill>
            </a:endParaRPr>
          </a:p>
        </p:txBody>
      </p:sp>
      <p:sp>
        <p:nvSpPr>
          <p:cNvPr id="8" name="Rectangle 7"/>
          <p:cNvSpPr/>
          <p:nvPr/>
        </p:nvSpPr>
        <p:spPr>
          <a:xfrm>
            <a:off x="4682435" y="1346985"/>
            <a:ext cx="4156765"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protein cell locating turbulence (</a:t>
            </a:r>
            <a:r>
              <a:rPr lang="en-US" sz="1200" b="1" dirty="0">
                <a:solidFill>
                  <a:srgbClr val="00B050"/>
                </a:solidFill>
              </a:rPr>
              <a:t>Carrier</a:t>
            </a:r>
            <a:r>
              <a:rPr lang="en-US" sz="1200" b="1" dirty="0" smtClean="0">
                <a:solidFill>
                  <a:srgbClr val="00B050"/>
                </a:solidFill>
              </a:rPr>
              <a:t>) </a:t>
            </a:r>
            <a:endParaRPr lang="en-US" sz="1200" b="1" dirty="0">
              <a:solidFill>
                <a:srgbClr val="00B050"/>
              </a:solidFill>
            </a:endParaRPr>
          </a:p>
        </p:txBody>
      </p:sp>
      <p:sp>
        <p:nvSpPr>
          <p:cNvPr id="11" name="Rectangle 10"/>
          <p:cNvSpPr/>
          <p:nvPr/>
        </p:nvSpPr>
        <p:spPr>
          <a:xfrm>
            <a:off x="4834835" y="2057400"/>
            <a:ext cx="4156765" cy="830997"/>
          </a:xfrm>
          <a:prstGeom prst="rect">
            <a:avLst/>
          </a:prstGeom>
        </p:spPr>
        <p:txBody>
          <a:bodyPr wrap="square">
            <a:spAutoFit/>
          </a:bodyPr>
          <a:lstStyle/>
          <a:p>
            <a:r>
              <a:rPr lang="en-US" sz="1200" dirty="0" smtClean="0"/>
              <a:t>Hemoglobin (</a:t>
            </a:r>
            <a:r>
              <a:rPr lang="en-US" sz="1200" dirty="0"/>
              <a:t>HBA1, HBA2, and HBB</a:t>
            </a:r>
            <a:r>
              <a:rPr lang="en-US" sz="1200" dirty="0" smtClean="0"/>
              <a:t>)</a:t>
            </a:r>
          </a:p>
          <a:p>
            <a:r>
              <a:rPr lang="en-US" sz="1200" dirty="0" smtClean="0"/>
              <a:t>Ferritin (FTH1)</a:t>
            </a:r>
            <a:endParaRPr lang="en-US" sz="1200" dirty="0"/>
          </a:p>
          <a:p>
            <a:r>
              <a:rPr lang="en-US" sz="1200" dirty="0" err="1" smtClean="0">
                <a:hlinkClick r:id="rId3" tooltip="Transferrin"/>
              </a:rPr>
              <a:t>L</a:t>
            </a:r>
            <a:r>
              <a:rPr lang="en-US" sz="1200" dirty="0" err="1" smtClean="0">
                <a:hlinkClick r:id="rId4" tooltip="Lactoferrin"/>
              </a:rPr>
              <a:t>actoferrin</a:t>
            </a:r>
            <a:r>
              <a:rPr lang="en-US" sz="1200" dirty="0"/>
              <a:t> </a:t>
            </a:r>
            <a:r>
              <a:rPr lang="en-US" sz="1200" dirty="0" smtClean="0"/>
              <a:t>(LT/LFT)</a:t>
            </a:r>
            <a:endParaRPr lang="en-US" sz="1200" dirty="0"/>
          </a:p>
          <a:p>
            <a:r>
              <a:rPr lang="en-US" sz="1200" dirty="0" smtClean="0">
                <a:hlinkClick r:id="rId3" tooltip="Transferrin"/>
              </a:rPr>
              <a:t>transferrin</a:t>
            </a:r>
            <a:r>
              <a:rPr lang="en-US" sz="1200" dirty="0"/>
              <a:t> </a:t>
            </a:r>
            <a:r>
              <a:rPr lang="en-US" sz="1200" dirty="0" smtClean="0"/>
              <a:t>(TF)</a:t>
            </a:r>
            <a:endParaRPr lang="en-US" sz="1200" b="1" dirty="0">
              <a:solidFill>
                <a:srgbClr val="00B050"/>
              </a:solidFill>
            </a:endParaRPr>
          </a:p>
        </p:txBody>
      </p:sp>
      <p:sp>
        <p:nvSpPr>
          <p:cNvPr id="12" name="Rectangle 11"/>
          <p:cNvSpPr/>
          <p:nvPr/>
        </p:nvSpPr>
        <p:spPr>
          <a:xfrm>
            <a:off x="4682435" y="3858622"/>
            <a:ext cx="4572000" cy="1384995"/>
          </a:xfrm>
          <a:prstGeom prst="rect">
            <a:avLst/>
          </a:prstGeom>
        </p:spPr>
        <p:txBody>
          <a:bodyPr>
            <a:spAutoFit/>
          </a:bodyPr>
          <a:lstStyle/>
          <a:p>
            <a:r>
              <a:rPr lang="en-US" sz="1050" b="1" dirty="0"/>
              <a:t>Iron-binding proteins</a:t>
            </a:r>
            <a:r>
              <a:rPr lang="en-US" sz="1050" dirty="0"/>
              <a:t> are </a:t>
            </a:r>
            <a:r>
              <a:rPr lang="en-US" sz="1050" dirty="0">
                <a:hlinkClick r:id="rId5" tooltip="Carrier protein"/>
              </a:rPr>
              <a:t>carrier proteins</a:t>
            </a:r>
            <a:r>
              <a:rPr lang="en-US" sz="1050" dirty="0"/>
              <a:t> and </a:t>
            </a:r>
            <a:r>
              <a:rPr lang="en-US" sz="1050" dirty="0" err="1">
                <a:hlinkClick r:id="rId6" tooltip="Metalloprotein"/>
              </a:rPr>
              <a:t>metalloproteins</a:t>
            </a:r>
            <a:r>
              <a:rPr lang="en-US" sz="1050" dirty="0"/>
              <a:t> which play many important roles in </a:t>
            </a:r>
            <a:r>
              <a:rPr lang="en-US" sz="1050" dirty="0">
                <a:hlinkClick r:id="rId7" tooltip="Metabolism"/>
              </a:rPr>
              <a:t>metabolism</a:t>
            </a:r>
            <a:r>
              <a:rPr lang="en-US" sz="1050" dirty="0"/>
              <a:t>. Iron is required by humans and bacteria for enzymes and metabolism to function properly. Iron-binding proteins bind iron tightly which make it unavailable for microbial use, limiting growth. Four iron-binding proteins are Hemoglobin, Ferritin, </a:t>
            </a:r>
            <a:r>
              <a:rPr lang="en-US" sz="1050" dirty="0" err="1">
                <a:hlinkClick r:id="rId4" tooltip="Lactoferrin"/>
              </a:rPr>
              <a:t>lactoferrin</a:t>
            </a:r>
            <a:r>
              <a:rPr lang="en-US" sz="1050" dirty="0"/>
              <a:t> and </a:t>
            </a:r>
            <a:r>
              <a:rPr lang="en-US" sz="1050" dirty="0">
                <a:hlinkClick r:id="rId3" tooltip="Transferrin"/>
              </a:rPr>
              <a:t>transferrin</a:t>
            </a:r>
            <a:r>
              <a:rPr lang="en-US" sz="1050" dirty="0"/>
              <a:t>. Hemoglobin is located in red blood cells. Transferrin is found in blood and tissue fluids. </a:t>
            </a:r>
            <a:r>
              <a:rPr lang="en-US" sz="1050" dirty="0" err="1"/>
              <a:t>Lactoferrin</a:t>
            </a:r>
            <a:r>
              <a:rPr lang="en-US" sz="1050" dirty="0"/>
              <a:t> is found in milk, blood, tears and saliva. Ferritin is found in every cell type.</a:t>
            </a:r>
          </a:p>
        </p:txBody>
      </p:sp>
      <p:sp>
        <p:nvSpPr>
          <p:cNvPr id="13" name="Rectangle 12"/>
          <p:cNvSpPr/>
          <p:nvPr/>
        </p:nvSpPr>
        <p:spPr>
          <a:xfrm>
            <a:off x="144780" y="5105117"/>
            <a:ext cx="4661938" cy="276999"/>
          </a:xfrm>
          <a:prstGeom prst="rect">
            <a:avLst/>
          </a:prstGeom>
        </p:spPr>
        <p:txBody>
          <a:bodyPr wrap="square">
            <a:spAutoFit/>
          </a:bodyPr>
          <a:lstStyle/>
          <a:p>
            <a:r>
              <a:rPr lang="en-US" sz="1200" b="1" dirty="0">
                <a:solidFill>
                  <a:srgbClr val="00B050"/>
                </a:solidFill>
              </a:rPr>
              <a:t>https://string-db.org</a:t>
            </a:r>
            <a:r>
              <a:rPr lang="en-US" sz="1200" b="1" dirty="0" smtClean="0">
                <a:solidFill>
                  <a:srgbClr val="00B050"/>
                </a:solidFill>
              </a:rPr>
              <a:t>/</a:t>
            </a:r>
            <a:endParaRPr lang="en-US" sz="1200" b="1" dirty="0">
              <a:solidFill>
                <a:srgbClr val="00B050"/>
              </a:solidFill>
            </a:endParaRPr>
          </a:p>
        </p:txBody>
      </p:sp>
      <p:sp>
        <p:nvSpPr>
          <p:cNvPr id="14" name="Rectangle 13"/>
          <p:cNvSpPr/>
          <p:nvPr/>
        </p:nvSpPr>
        <p:spPr>
          <a:xfrm>
            <a:off x="1295400" y="780040"/>
            <a:ext cx="2039982" cy="369332"/>
          </a:xfrm>
          <a:prstGeom prst="rect">
            <a:avLst/>
          </a:prstGeom>
        </p:spPr>
        <p:txBody>
          <a:bodyPr wrap="none">
            <a:spAutoFit/>
          </a:bodyPr>
          <a:lstStyle/>
          <a:p>
            <a:r>
              <a:rPr lang="en-US" b="1" dirty="0" smtClean="0">
                <a:solidFill>
                  <a:srgbClr val="00B050"/>
                </a:solidFill>
              </a:rPr>
              <a:t>Another FGF genes </a:t>
            </a:r>
            <a:endParaRPr lang="en-US" dirty="0"/>
          </a:p>
        </p:txBody>
      </p:sp>
      <p:sp>
        <p:nvSpPr>
          <p:cNvPr id="15" name="Rectangle 14"/>
          <p:cNvSpPr/>
          <p:nvPr/>
        </p:nvSpPr>
        <p:spPr>
          <a:xfrm>
            <a:off x="76200" y="5578051"/>
            <a:ext cx="4572000" cy="1200329"/>
          </a:xfrm>
          <a:prstGeom prst="rect">
            <a:avLst/>
          </a:prstGeom>
        </p:spPr>
        <p:txBody>
          <a:bodyPr>
            <a:spAutoFit/>
          </a:bodyPr>
          <a:lstStyle/>
          <a:p>
            <a:endParaRPr lang="en-US" b="1" dirty="0">
              <a:solidFill>
                <a:srgbClr val="00B050"/>
              </a:solidFill>
            </a:endParaRPr>
          </a:p>
          <a:p>
            <a:r>
              <a:rPr lang="en-US" b="1" dirty="0">
                <a:solidFill>
                  <a:srgbClr val="00B050"/>
                </a:solidFill>
              </a:rPr>
              <a:t>KEGG pathway(?)</a:t>
            </a:r>
          </a:p>
          <a:p>
            <a:endParaRPr lang="en-US" b="1" dirty="0">
              <a:solidFill>
                <a:srgbClr val="00B050"/>
              </a:solidFill>
            </a:endParaRPr>
          </a:p>
          <a:p>
            <a:r>
              <a:rPr lang="en-US" b="1" dirty="0">
                <a:solidFill>
                  <a:srgbClr val="00B050"/>
                </a:solidFill>
              </a:rPr>
              <a:t>Another interaction network method.  </a:t>
            </a:r>
          </a:p>
        </p:txBody>
      </p:sp>
    </p:spTree>
    <p:extLst>
      <p:ext uri="{BB962C8B-B14F-4D97-AF65-F5344CB8AC3E}">
        <p14:creationId xmlns:p14="http://schemas.microsoft.com/office/powerpoint/2010/main" val="30527707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143000"/>
            <a:ext cx="7973145" cy="3970318"/>
          </a:xfrm>
          <a:prstGeom prst="rect">
            <a:avLst/>
          </a:prstGeom>
        </p:spPr>
        <p:txBody>
          <a:bodyPr wrap="none">
            <a:spAutoFit/>
          </a:bodyPr>
          <a:lstStyle/>
          <a:p>
            <a:r>
              <a:rPr lang="en-US" b="1" dirty="0" smtClean="0"/>
              <a:t>FGF6/FGF23 and Iron metabolism network</a:t>
            </a:r>
          </a:p>
          <a:p>
            <a:endParaRPr lang="en-US" b="1" dirty="0" smtClean="0"/>
          </a:p>
          <a:p>
            <a:r>
              <a:rPr lang="en-US" b="1" dirty="0" smtClean="0"/>
              <a:t>Step 1. Download all Liver RNA-</a:t>
            </a:r>
            <a:r>
              <a:rPr lang="en-US" b="1" dirty="0" err="1" smtClean="0"/>
              <a:t>seq</a:t>
            </a:r>
            <a:r>
              <a:rPr lang="en-US" b="1" dirty="0" smtClean="0"/>
              <a:t> data from TCGA with </a:t>
            </a:r>
            <a:r>
              <a:rPr lang="en-US" b="1" dirty="0" err="1" smtClean="0"/>
              <a:t>gdc</a:t>
            </a:r>
            <a:r>
              <a:rPr lang="en-US" b="1" dirty="0" smtClean="0"/>
              <a:t>-client</a:t>
            </a:r>
          </a:p>
          <a:p>
            <a:endParaRPr lang="en-US" dirty="0"/>
          </a:p>
          <a:p>
            <a:pPr marL="342900" indent="-342900">
              <a:buAutoNum type="arabicParenR"/>
            </a:pPr>
            <a:r>
              <a:rPr lang="en-US" dirty="0" smtClean="0"/>
              <a:t>Do </a:t>
            </a:r>
            <a:r>
              <a:rPr lang="en-US" dirty="0"/>
              <a:t>it in </a:t>
            </a:r>
            <a:r>
              <a:rPr lang="en-US" dirty="0" smtClean="0"/>
              <a:t>BIRCDEV13-LC (installed </a:t>
            </a:r>
            <a:r>
              <a:rPr lang="en-US" dirty="0" err="1" smtClean="0"/>
              <a:t>gdc</a:t>
            </a:r>
            <a:r>
              <a:rPr lang="en-US" dirty="0" smtClean="0"/>
              <a:t>-client)</a:t>
            </a:r>
          </a:p>
          <a:p>
            <a:pPr marL="342900" indent="-342900">
              <a:buAutoNum type="arabicParenR"/>
            </a:pPr>
            <a:r>
              <a:rPr lang="en-US" dirty="0" smtClean="0"/>
              <a:t>Download confirmation file (LIHC and Kidney)</a:t>
            </a:r>
          </a:p>
          <a:p>
            <a:pPr marL="342900" indent="-342900">
              <a:buAutoNum type="arabicParenR"/>
            </a:pPr>
            <a:r>
              <a:rPr lang="en-US" dirty="0" smtClean="0"/>
              <a:t>C</a:t>
            </a:r>
            <a:r>
              <a:rPr lang="en-US" dirty="0"/>
              <a:t>:\</a:t>
            </a:r>
            <a:r>
              <a:rPr lang="en-US" dirty="0" smtClean="0"/>
              <a:t>Admin\gdc-client.exe</a:t>
            </a:r>
          </a:p>
          <a:p>
            <a:pPr marL="342900" indent="-342900">
              <a:buAutoNum type="arabicParenR"/>
            </a:pPr>
            <a:r>
              <a:rPr lang="en-US" dirty="0" smtClean="0"/>
              <a:t>gdc-client.exe </a:t>
            </a:r>
            <a:r>
              <a:rPr lang="en-US" dirty="0"/>
              <a:t>download -m  gdc_manifest.2018-01-11T01_08_53.324183.txt -d</a:t>
            </a:r>
          </a:p>
          <a:p>
            <a:endParaRPr lang="en-US" dirty="0" smtClean="0"/>
          </a:p>
          <a:p>
            <a:r>
              <a:rPr lang="en-US" b="1" dirty="0" smtClean="0"/>
              <a:t>Step 2. collect all  </a:t>
            </a:r>
            <a:r>
              <a:rPr lang="en-US" b="1" dirty="0" err="1" smtClean="0"/>
              <a:t>RNAseq</a:t>
            </a:r>
            <a:r>
              <a:rPr lang="en-US" b="1" dirty="0" smtClean="0"/>
              <a:t> data from </a:t>
            </a:r>
            <a:r>
              <a:rPr lang="en-US" b="1" dirty="0" err="1" smtClean="0"/>
              <a:t>rsem.genes.normalized_results</a:t>
            </a:r>
            <a:endParaRPr lang="en-US" b="1" dirty="0" smtClean="0"/>
          </a:p>
          <a:p>
            <a:endParaRPr lang="en-US" b="1" dirty="0"/>
          </a:p>
          <a:p>
            <a:endParaRPr lang="en-US" b="1" dirty="0" smtClean="0"/>
          </a:p>
          <a:p>
            <a:endParaRPr lang="en-US" b="1" dirty="0"/>
          </a:p>
          <a:p>
            <a:endParaRPr lang="en-US" b="1" dirty="0"/>
          </a:p>
        </p:txBody>
      </p:sp>
    </p:spTree>
    <p:extLst>
      <p:ext uri="{BB962C8B-B14F-4D97-AF65-F5344CB8AC3E}">
        <p14:creationId xmlns:p14="http://schemas.microsoft.com/office/powerpoint/2010/main" val="34361820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9200" y="641866"/>
            <a:ext cx="6207405" cy="369332"/>
          </a:xfrm>
          <a:prstGeom prst="rect">
            <a:avLst/>
          </a:prstGeom>
        </p:spPr>
        <p:txBody>
          <a:bodyPr wrap="none">
            <a:spAutoFit/>
          </a:bodyPr>
          <a:lstStyle/>
          <a:p>
            <a:r>
              <a:rPr lang="en-US" b="1" dirty="0" smtClean="0">
                <a:solidFill>
                  <a:srgbClr val="00B050"/>
                </a:solidFill>
              </a:rPr>
              <a:t>FGF6 and FGF23: Biology </a:t>
            </a:r>
            <a:r>
              <a:rPr lang="en-US" b="1" dirty="0">
                <a:solidFill>
                  <a:srgbClr val="00B050"/>
                </a:solidFill>
              </a:rPr>
              <a:t>Function in iron metabolism pathway </a:t>
            </a:r>
          </a:p>
        </p:txBody>
      </p:sp>
      <p:pic>
        <p:nvPicPr>
          <p:cNvPr id="2049"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135380"/>
            <a:ext cx="4924425"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5983605" y="6586538"/>
            <a:ext cx="3152775" cy="246221"/>
          </a:xfrm>
          <a:prstGeom prst="rect">
            <a:avLst/>
          </a:prstGeom>
        </p:spPr>
        <p:txBody>
          <a:bodyPr wrap="square">
            <a:spAutoFit/>
          </a:bodyPr>
          <a:lstStyle/>
          <a:p>
            <a:r>
              <a:rPr lang="en-US" sz="1000" b="1" i="1" dirty="0" err="1"/>
              <a:t>ComiR</a:t>
            </a:r>
            <a:r>
              <a:rPr lang="en-US" sz="1000" b="1" i="1" dirty="0"/>
              <a:t>: Combinatorial </a:t>
            </a:r>
            <a:r>
              <a:rPr lang="en-US" sz="1000" b="1" i="1" dirty="0" smtClean="0"/>
              <a:t>miRNA target </a:t>
            </a:r>
            <a:r>
              <a:rPr lang="en-US" sz="1000" b="1" i="1" dirty="0"/>
              <a:t>prediction tool</a:t>
            </a:r>
            <a:endParaRPr lang="en-US" sz="1000" dirty="0"/>
          </a:p>
        </p:txBody>
      </p:sp>
      <p:sp>
        <p:nvSpPr>
          <p:cNvPr id="7" name="Rectangle 6"/>
          <p:cNvSpPr/>
          <p:nvPr/>
        </p:nvSpPr>
        <p:spPr>
          <a:xfrm>
            <a:off x="304800" y="5682734"/>
            <a:ext cx="7467600" cy="600164"/>
          </a:xfrm>
          <a:prstGeom prst="rect">
            <a:avLst/>
          </a:prstGeom>
        </p:spPr>
        <p:txBody>
          <a:bodyPr wrap="square">
            <a:spAutoFit/>
          </a:bodyPr>
          <a:lstStyle/>
          <a:p>
            <a:r>
              <a:rPr lang="en-US" sz="1100" b="1" dirty="0" smtClean="0">
                <a:solidFill>
                  <a:srgbClr val="00B050"/>
                </a:solidFill>
              </a:rPr>
              <a:t>Validate any miR-214-3p here target FGF6?   We do it.</a:t>
            </a:r>
          </a:p>
          <a:p>
            <a:r>
              <a:rPr lang="en-US" sz="1100" b="1" dirty="0">
                <a:solidFill>
                  <a:srgbClr val="00B050"/>
                </a:solidFill>
              </a:rPr>
              <a:t>Validate any </a:t>
            </a:r>
            <a:r>
              <a:rPr lang="en-US" sz="1100" b="1" dirty="0" smtClean="0">
                <a:solidFill>
                  <a:srgbClr val="00B050"/>
                </a:solidFill>
              </a:rPr>
              <a:t>miR-122-5p </a:t>
            </a:r>
            <a:r>
              <a:rPr lang="en-US" sz="1100" b="1" dirty="0">
                <a:solidFill>
                  <a:srgbClr val="00B050"/>
                </a:solidFill>
              </a:rPr>
              <a:t>here target </a:t>
            </a:r>
            <a:r>
              <a:rPr lang="en-US" sz="1100" b="1" dirty="0" smtClean="0">
                <a:solidFill>
                  <a:srgbClr val="00B050"/>
                </a:solidFill>
              </a:rPr>
              <a:t>FGF23?   Yes. It is validated. </a:t>
            </a:r>
            <a:endParaRPr lang="en-US" sz="1100" b="1" dirty="0">
              <a:solidFill>
                <a:srgbClr val="00B050"/>
              </a:solidFill>
            </a:endParaRPr>
          </a:p>
          <a:p>
            <a:r>
              <a:rPr lang="en-US" sz="1100" b="1" dirty="0" smtClean="0">
                <a:solidFill>
                  <a:srgbClr val="00B050"/>
                </a:solidFill>
              </a:rPr>
              <a:t> </a:t>
            </a:r>
            <a:endParaRPr lang="en-US" sz="1100" b="1" dirty="0">
              <a:solidFill>
                <a:srgbClr val="00B050"/>
              </a:solidFill>
            </a:endParaRPr>
          </a:p>
        </p:txBody>
      </p:sp>
      <p:sp>
        <p:nvSpPr>
          <p:cNvPr id="6" name="Right Arrow 5"/>
          <p:cNvSpPr/>
          <p:nvPr/>
        </p:nvSpPr>
        <p:spPr>
          <a:xfrm>
            <a:off x="609600" y="2362200"/>
            <a:ext cx="76200" cy="21336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1" name="Table 10"/>
          <p:cNvGraphicFramePr>
            <a:graphicFrameLocks noGrp="1"/>
          </p:cNvGraphicFramePr>
          <p:nvPr>
            <p:extLst>
              <p:ext uri="{D42A27DB-BD31-4B8C-83A1-F6EECF244321}">
                <p14:modId xmlns:p14="http://schemas.microsoft.com/office/powerpoint/2010/main" val="685468737"/>
              </p:ext>
            </p:extLst>
          </p:nvPr>
        </p:nvGraphicFramePr>
        <p:xfrm>
          <a:off x="5715000" y="1824990"/>
          <a:ext cx="1600200" cy="2095500"/>
        </p:xfrm>
        <a:graphic>
          <a:graphicData uri="http://schemas.openxmlformats.org/drawingml/2006/table">
            <a:tbl>
              <a:tblPr>
                <a:tableStyleId>{EB344D84-9AFB-497E-A393-DC336BA19D2E}</a:tableStyleId>
              </a:tblPr>
              <a:tblGrid>
                <a:gridCol w="1600200"/>
              </a:tblGrid>
              <a:tr h="190500">
                <a:tc>
                  <a:txBody>
                    <a:bodyPr/>
                    <a:lstStyle/>
                    <a:p>
                      <a:pPr algn="l" fontAlgn="b"/>
                      <a:r>
                        <a:rPr lang="en-US" sz="1100" u="none" strike="noStrike">
                          <a:effectLst/>
                        </a:rPr>
                        <a:t>hsa.miR.320a</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hsa.miR.210.3p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hsa.miR.214.3p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hsa.miR.584.5p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hsa.miR.200b.3p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hsa.miR.485.3p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hsa.miR.221.3p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hsa.miR.200a.3p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hsa.miR.98.5p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hsa.miR.223.3p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dirty="0">
                          <a:effectLst/>
                        </a:rPr>
                        <a:t>hsa.miR.122.5p</a:t>
                      </a:r>
                      <a:endParaRPr lang="en-US" sz="1100" b="0" i="0" u="none" strike="noStrike" dirty="0">
                        <a:solidFill>
                          <a:srgbClr val="000000"/>
                        </a:solidFill>
                        <a:effectLst/>
                        <a:latin typeface="Calibri"/>
                      </a:endParaRPr>
                    </a:p>
                  </a:txBody>
                  <a:tcPr marL="9525" marR="9525" marT="9525" marB="0" anchor="b"/>
                </a:tc>
              </a:tr>
            </a:tbl>
          </a:graphicData>
        </a:graphic>
      </p:graphicFrame>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092" y="4183380"/>
            <a:ext cx="7627620" cy="1372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1233650" y="2329339"/>
            <a:ext cx="442750" cy="246221"/>
          </a:xfrm>
          <a:prstGeom prst="rect">
            <a:avLst/>
          </a:prstGeom>
        </p:spPr>
        <p:txBody>
          <a:bodyPr wrap="none">
            <a:spAutoFit/>
          </a:bodyPr>
          <a:lstStyle/>
          <a:p>
            <a:r>
              <a:rPr lang="en-US" sz="1000" b="1" dirty="0" smtClean="0"/>
              <a:t>(</a:t>
            </a:r>
            <a:r>
              <a:rPr lang="en-US" sz="1000" b="1" dirty="0" smtClean="0">
                <a:solidFill>
                  <a:schemeClr val="accent6">
                    <a:lumMod val="50000"/>
                  </a:schemeClr>
                </a:solidFill>
              </a:rPr>
              <a:t>LTF</a:t>
            </a:r>
            <a:r>
              <a:rPr lang="en-US" sz="1000" b="1" dirty="0" smtClean="0"/>
              <a:t>)</a:t>
            </a:r>
            <a:endParaRPr lang="en-US" sz="1000" b="1" dirty="0"/>
          </a:p>
        </p:txBody>
      </p:sp>
      <p:sp>
        <p:nvSpPr>
          <p:cNvPr id="15" name="Rectangle 14"/>
          <p:cNvSpPr/>
          <p:nvPr/>
        </p:nvSpPr>
        <p:spPr>
          <a:xfrm>
            <a:off x="1157450" y="1828800"/>
            <a:ext cx="1204750" cy="253916"/>
          </a:xfrm>
          <a:prstGeom prst="rect">
            <a:avLst/>
          </a:prstGeom>
        </p:spPr>
        <p:txBody>
          <a:bodyPr wrap="square">
            <a:spAutoFit/>
          </a:bodyPr>
          <a:lstStyle/>
          <a:p>
            <a:r>
              <a:rPr lang="en-US" sz="1050" b="1" dirty="0" smtClean="0">
                <a:solidFill>
                  <a:srgbClr val="00B050"/>
                </a:solidFill>
              </a:rPr>
              <a:t>and FGF23</a:t>
            </a:r>
            <a:endParaRPr lang="en-US" sz="1050" dirty="0"/>
          </a:p>
        </p:txBody>
      </p:sp>
    </p:spTree>
    <p:extLst>
      <p:ext uri="{BB962C8B-B14F-4D97-AF65-F5344CB8AC3E}">
        <p14:creationId xmlns:p14="http://schemas.microsoft.com/office/powerpoint/2010/main" val="31322089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457200" y="2855913"/>
          <a:ext cx="8229602" cy="1147552"/>
        </p:xfrm>
        <a:graphic>
          <a:graphicData uri="http://schemas.openxmlformats.org/drawingml/2006/table">
            <a:tbl>
              <a:tblPr>
                <a:tableStyleId>{5C22544A-7EE6-4342-B048-85BDC9FD1C3A}</a:tableStyleId>
              </a:tblPr>
              <a:tblGrid>
                <a:gridCol w="969791"/>
                <a:gridCol w="544826"/>
                <a:gridCol w="514860"/>
                <a:gridCol w="612930"/>
                <a:gridCol w="612930"/>
                <a:gridCol w="612930"/>
                <a:gridCol w="678309"/>
                <a:gridCol w="612930"/>
                <a:gridCol w="612930"/>
                <a:gridCol w="675584"/>
                <a:gridCol w="555722"/>
                <a:gridCol w="612930"/>
                <a:gridCol w="612930"/>
              </a:tblGrid>
              <a:tr h="163936">
                <a:tc>
                  <a:txBody>
                    <a:bodyPr/>
                    <a:lstStyle/>
                    <a:p>
                      <a:pPr algn="l" fontAlgn="b"/>
                      <a:r>
                        <a:rPr lang="en-US" sz="900" u="none" strike="noStrike">
                          <a:effectLst/>
                        </a:rPr>
                        <a:t>ENSEMBL_ID</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GENE_ID</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miR.320a</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miR.210.3p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miR.214.3p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miR.584.5p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miR.200b.3p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miR.485.3p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miR.221.3p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miR.200a.3p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miR.98.5p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miR.223.3p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miR.122.5p</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ENSG00000213066</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FGFR1OP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0.9996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0.93</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0.9777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ENSG00000099810</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MTAP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0.9617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0.962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0.93</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0.984</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ENSG00000124557</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BTN1A1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0.9912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0.8757</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ENSG00000171189</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GRIK1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0.8757</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ENSG00000138675</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FGF5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0.9729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0.9777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0.9762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0.984</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ENSG00000186895</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FGF3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dirty="0">
                          <a:effectLst/>
                        </a:rPr>
                        <a:t>0.8757</a:t>
                      </a:r>
                      <a:endParaRPr lang="en-US" sz="900" b="0" i="0" u="none" strike="noStrike" dirty="0">
                        <a:solidFill>
                          <a:srgbClr val="000000"/>
                        </a:solidFill>
                        <a:effectLst/>
                        <a:latin typeface="Calibri"/>
                      </a:endParaRPr>
                    </a:p>
                  </a:txBody>
                  <a:tcPr marL="8197" marR="8197" marT="8197" marB="0" anchor="b"/>
                </a:tc>
              </a:tr>
            </a:tbl>
          </a:graphicData>
        </a:graphic>
      </p:graphicFrame>
    </p:spTree>
    <p:extLst>
      <p:ext uri="{BB962C8B-B14F-4D97-AF65-F5344CB8AC3E}">
        <p14:creationId xmlns:p14="http://schemas.microsoft.com/office/powerpoint/2010/main" val="3838354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0611" y="990600"/>
            <a:ext cx="7848600" cy="4243667"/>
          </a:xfrm>
          <a:prstGeom prst="rect">
            <a:avLst/>
          </a:prstGeom>
        </p:spPr>
      </p:pic>
      <p:sp>
        <p:nvSpPr>
          <p:cNvPr id="3" name="Rectangle 2"/>
          <p:cNvSpPr/>
          <p:nvPr/>
        </p:nvSpPr>
        <p:spPr>
          <a:xfrm>
            <a:off x="1295400" y="5410200"/>
            <a:ext cx="8153400" cy="646331"/>
          </a:xfrm>
          <a:prstGeom prst="rect">
            <a:avLst/>
          </a:prstGeom>
        </p:spPr>
        <p:txBody>
          <a:bodyPr wrap="square">
            <a:spAutoFit/>
          </a:bodyPr>
          <a:lstStyle/>
          <a:p>
            <a:r>
              <a:rPr lang="en-US" dirty="0"/>
              <a:t>Heparin: a potent inhibitor of </a:t>
            </a:r>
            <a:r>
              <a:rPr lang="en-US" dirty="0" err="1"/>
              <a:t>hepcidin</a:t>
            </a:r>
            <a:r>
              <a:rPr lang="en-US" dirty="0"/>
              <a:t> expression in vitro and in vivo (BLOOD, 20 JANUARY 2011  VOLUME 117, NUMBER 3 997 ) </a:t>
            </a:r>
          </a:p>
        </p:txBody>
      </p:sp>
    </p:spTree>
    <p:extLst>
      <p:ext uri="{BB962C8B-B14F-4D97-AF65-F5344CB8AC3E}">
        <p14:creationId xmlns:p14="http://schemas.microsoft.com/office/powerpoint/2010/main" val="933787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genome.jp/tmp/mark_pathway151810136851524/hsa05200_1.051524.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000" y="533400"/>
            <a:ext cx="7938874" cy="5410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4218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10012"/>
          <a:stretch/>
        </p:blipFill>
        <p:spPr bwMode="auto">
          <a:xfrm>
            <a:off x="838200" y="914400"/>
            <a:ext cx="7444740" cy="34277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807720" y="4463534"/>
            <a:ext cx="4886402" cy="369332"/>
          </a:xfrm>
          <a:prstGeom prst="rect">
            <a:avLst/>
          </a:prstGeom>
        </p:spPr>
        <p:txBody>
          <a:bodyPr wrap="none">
            <a:spAutoFit/>
          </a:bodyPr>
          <a:lstStyle/>
          <a:p>
            <a:r>
              <a:rPr lang="en-US" dirty="0" err="1"/>
              <a:t>polycistronic</a:t>
            </a:r>
            <a:r>
              <a:rPr lang="en-US" dirty="0"/>
              <a:t> miRNA </a:t>
            </a:r>
            <a:r>
              <a:rPr lang="en-US" dirty="0" smtClean="0"/>
              <a:t>cluster (miR-17,18,19 and 92)</a:t>
            </a:r>
            <a:endParaRPr lang="en-US" dirty="0"/>
          </a:p>
        </p:txBody>
      </p:sp>
      <p:sp>
        <p:nvSpPr>
          <p:cNvPr id="4" name="Rectangle 3"/>
          <p:cNvSpPr/>
          <p:nvPr/>
        </p:nvSpPr>
        <p:spPr>
          <a:xfrm>
            <a:off x="769620" y="4953000"/>
            <a:ext cx="6886498" cy="1477328"/>
          </a:xfrm>
          <a:prstGeom prst="rect">
            <a:avLst/>
          </a:prstGeom>
        </p:spPr>
        <p:txBody>
          <a:bodyPr wrap="square">
            <a:spAutoFit/>
          </a:bodyPr>
          <a:lstStyle/>
          <a:p>
            <a:r>
              <a:rPr lang="en-US" dirty="0" err="1"/>
              <a:t>F</a:t>
            </a:r>
            <a:r>
              <a:rPr lang="en-US" dirty="0" err="1" smtClean="0"/>
              <a:t>erroportin</a:t>
            </a:r>
            <a:r>
              <a:rPr lang="en-US" dirty="0" smtClean="0"/>
              <a:t> </a:t>
            </a:r>
            <a:r>
              <a:rPr lang="en-US" dirty="0"/>
              <a:t>(FPN) is the only known mammalian iron exporter. </a:t>
            </a:r>
            <a:r>
              <a:rPr lang="en-US" dirty="0" smtClean="0"/>
              <a:t> FPN </a:t>
            </a:r>
            <a:r>
              <a:rPr lang="en-US" dirty="0"/>
              <a:t>expression is regulated at the transcriptional level by hypoxia-inducible factor-2alpha (HIF2α). </a:t>
            </a:r>
            <a:endParaRPr lang="en-US" dirty="0" smtClean="0"/>
          </a:p>
          <a:p>
            <a:r>
              <a:rPr lang="en-US" dirty="0" smtClean="0"/>
              <a:t>miR-19 </a:t>
            </a:r>
            <a:r>
              <a:rPr lang="en-US" dirty="0"/>
              <a:t>promotes angiogenesis by directly targeting thrombospondin 1 (TSP-1) and connective tissue growth factor (CTGF</a:t>
            </a:r>
            <a:r>
              <a:rPr lang="en-US" dirty="0" smtClean="0"/>
              <a:t>)</a:t>
            </a:r>
            <a:endParaRPr lang="en-US" dirty="0"/>
          </a:p>
        </p:txBody>
      </p:sp>
    </p:spTree>
    <p:extLst>
      <p:ext uri="{BB962C8B-B14F-4D97-AF65-F5344CB8AC3E}">
        <p14:creationId xmlns:p14="http://schemas.microsoft.com/office/powerpoint/2010/main" val="2162963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05000"/>
            <a:ext cx="6543675" cy="2770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56017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04800"/>
            <a:ext cx="8077200" cy="338554"/>
          </a:xfrm>
          <a:prstGeom prst="rect">
            <a:avLst/>
          </a:prstGeom>
        </p:spPr>
        <p:txBody>
          <a:bodyPr wrap="square">
            <a:spAutoFit/>
          </a:bodyPr>
          <a:lstStyle/>
          <a:p>
            <a:r>
              <a:rPr lang="en-US" sz="1600" b="1" dirty="0" smtClean="0"/>
              <a:t>Find the annotation file and design the probes, including probe regions</a:t>
            </a:r>
            <a:endParaRPr lang="en-US" sz="1600" b="1" dirty="0"/>
          </a:p>
        </p:txBody>
      </p:sp>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90600"/>
            <a:ext cx="8501063" cy="32140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159543" y="4481036"/>
            <a:ext cx="8155781" cy="738664"/>
          </a:xfrm>
          <a:prstGeom prst="rect">
            <a:avLst/>
          </a:prstGeom>
        </p:spPr>
        <p:txBody>
          <a:bodyPr wrap="square">
            <a:spAutoFit/>
          </a:bodyPr>
          <a:lstStyle/>
          <a:p>
            <a:r>
              <a:rPr lang="fr-FR" sz="1400" dirty="0" err="1"/>
              <a:t>Infinium</a:t>
            </a:r>
            <a:r>
              <a:rPr lang="fr-FR" sz="1400" dirty="0"/>
              <a:t> CoreExome-24 v1.2 Support </a:t>
            </a:r>
            <a:r>
              <a:rPr lang="fr-FR" sz="1400" dirty="0" smtClean="0"/>
              <a:t>Files (hg19 </a:t>
            </a:r>
            <a:r>
              <a:rPr lang="fr-FR" sz="1400" dirty="0" err="1" smtClean="0"/>
              <a:t>human</a:t>
            </a:r>
            <a:r>
              <a:rPr lang="fr-FR" sz="1400" dirty="0" smtClean="0"/>
              <a:t> </a:t>
            </a:r>
            <a:r>
              <a:rPr lang="fr-FR" sz="1400" dirty="0" err="1" smtClean="0"/>
              <a:t>genome</a:t>
            </a:r>
            <a:r>
              <a:rPr lang="fr-FR" sz="1400" dirty="0" smtClean="0"/>
              <a:t>)</a:t>
            </a:r>
          </a:p>
          <a:p>
            <a:endParaRPr lang="fr-FR" sz="1400" dirty="0"/>
          </a:p>
          <a:p>
            <a:r>
              <a:rPr lang="en-US" sz="1400" dirty="0"/>
              <a:t>https://</a:t>
            </a:r>
            <a:r>
              <a:rPr lang="en-US" sz="1400" dirty="0" smtClean="0"/>
              <a:t>support.illumina.com/downloads/infinium-coreexome-24-v1-2-support-files.html</a:t>
            </a:r>
            <a:endParaRPr lang="en-US" sz="1400" dirty="0"/>
          </a:p>
        </p:txBody>
      </p:sp>
    </p:spTree>
    <p:extLst>
      <p:ext uri="{BB962C8B-B14F-4D97-AF65-F5344CB8AC3E}">
        <p14:creationId xmlns:p14="http://schemas.microsoft.com/office/powerpoint/2010/main" val="34829658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066800"/>
            <a:ext cx="6067425" cy="79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3"/>
          <p:cNvSpPr>
            <a:spLocks noChangeArrowheads="1"/>
          </p:cNvSpPr>
          <p:nvPr/>
        </p:nvSpPr>
        <p:spPr bwMode="auto">
          <a:xfrm>
            <a:off x="609600" y="2365920"/>
            <a:ext cx="777240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&gt;hg19_dna range=chr12:4543246-4543643 5'pad=0 3'pad=0 strand=+ </a:t>
            </a:r>
            <a:r>
              <a:rPr kumimoji="0" lang="en-US" altLang="en-US" sz="8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=none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AAACAACTGAGGTCTCCCCAAGCACAGGATAAGCCTGATTCAGAAGCCAT GGAGGGCAAGGGGAATTCTTCGCTGGTGCAAAATTTCAATCGAACAGATG ATGCTTTAAATCTGTGAGCCTTCTTTTGTGGGTCCTTAGATCCTGGGAAG GAAATGAGTGACAGTCATGATCGGGGACACCTTGCTGCCCCGCTTTACCC GTCCGTATTTGCTCAGGGCAATGTAGGTCCCTTGGTACAAGTCTGACTCG TAGGCATTGTAATTGTTGGGCAGGAGGGTTTCTCTGAACTTGCATTCTTC TTGGAAGCTGGGCTGTGGAAGACATGGGCAAACAGCAGAGACTGGGTTAC AAATGAGGAGTGCTGCAGATGCCAGCTGGGCCGCAGAGAGTAGGCCCC</a:t>
            </a:r>
            <a:r>
              <a:rPr kumimoji="0" lang="en-US" altLang="en-US" sz="4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400" b="0" i="0" u="none" strike="noStrike" cap="none" normalizeH="0" baseline="0" dirty="0" smtClean="0">
              <a:ln>
                <a:noFill/>
              </a:ln>
              <a:solidFill>
                <a:schemeClr val="tx1"/>
              </a:solidFill>
              <a:effectLst/>
              <a:latin typeface="Arial" pitchFamily="34" charset="0"/>
              <a:cs typeface="Arial" pitchFamily="34" charset="0"/>
            </a:endParaRPr>
          </a:p>
        </p:txBody>
      </p:sp>
      <p:sp>
        <p:nvSpPr>
          <p:cNvPr id="4" name="Rectangle 3"/>
          <p:cNvSpPr/>
          <p:nvPr/>
        </p:nvSpPr>
        <p:spPr>
          <a:xfrm>
            <a:off x="381000" y="304800"/>
            <a:ext cx="8077200" cy="338554"/>
          </a:xfrm>
          <a:prstGeom prst="rect">
            <a:avLst/>
          </a:prstGeom>
        </p:spPr>
        <p:txBody>
          <a:bodyPr wrap="square">
            <a:spAutoFit/>
          </a:bodyPr>
          <a:lstStyle/>
          <a:p>
            <a:r>
              <a:rPr lang="en-US" sz="1600" b="1" dirty="0" smtClean="0"/>
              <a:t>FGF6: Exon 1</a:t>
            </a:r>
            <a:endParaRPr lang="en-US" sz="1600" b="1" dirty="0"/>
          </a:p>
        </p:txBody>
      </p:sp>
      <p:sp>
        <p:nvSpPr>
          <p:cNvPr id="3" name="Rectangle 4"/>
          <p:cNvSpPr>
            <a:spLocks noChangeArrowheads="1"/>
          </p:cNvSpPr>
          <p:nvPr/>
        </p:nvSpPr>
        <p:spPr bwMode="auto">
          <a:xfrm>
            <a:off x="647700" y="3429000"/>
            <a:ext cx="7696200" cy="1061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900" b="0" i="0" u="none" strike="noStrike" cap="none" normalizeH="0" baseline="0" dirty="0" smtClean="0">
                <a:ln>
                  <a:noFill/>
                </a:ln>
                <a:solidFill>
                  <a:srgbClr val="000000"/>
                </a:solidFill>
                <a:effectLst/>
                <a:latin typeface="Arial Unicode MS" pitchFamily="34" charset="-128"/>
                <a:cs typeface="Arial" pitchFamily="34" charset="0"/>
              </a:rPr>
              <a:t>&gt;hg19_dna range=chr12:4553194-4553510 5'pad=0 3'pad=0 strand=+ </a:t>
            </a:r>
            <a:r>
              <a:rPr kumimoji="0" lang="en-US" altLang="en-US" sz="9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900" b="0" i="0" u="none" strike="noStrike" cap="none" normalizeH="0" baseline="0" dirty="0" smtClean="0">
                <a:ln>
                  <a:noFill/>
                </a:ln>
                <a:solidFill>
                  <a:srgbClr val="000000"/>
                </a:solidFill>
                <a:effectLst/>
                <a:latin typeface="Arial Unicode MS" pitchFamily="34" charset="-128"/>
                <a:cs typeface="Arial" pitchFamily="34" charset="0"/>
              </a:rPr>
              <a:t>=none CCATTTAGATAGTCACTTCTCTACTCAGGACTTCATATTATTTTCTTCAA CTGTGTAAGCATCAAGCCTTGTAAACCTGGCACTTCCCCGGCCTGGTGAA CTCACCGTTGCGTACAATCTTCCTTTACTGTTCATGGCAACGAAGAGGGC ACTTCTCACTCCAAAGAGACTCACCACGCCTCGCTCCACAGTGGAAATTT CCAGCAGGCCTGACAAGGAAAGGGGGGCCACATTACCTAAGGCTTGTGCA AATCAGAGTGGGAACTTGAGCCGACAAGGGCATCTCAGTCCATCCCCCTT CTCCTAGAAAGCCAGAC</a:t>
            </a:r>
            <a:r>
              <a:rPr kumimoji="0" lang="en-US" altLang="en-US" sz="5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600" b="0" i="0" u="none" strike="noStrike" cap="none" normalizeH="0" baseline="0" dirty="0" smtClean="0">
              <a:ln>
                <a:noFill/>
              </a:ln>
              <a:solidFill>
                <a:schemeClr val="tx1"/>
              </a:solidFill>
              <a:effectLst/>
              <a:latin typeface="Arial" pitchFamily="34" charset="0"/>
              <a:cs typeface="Arial" pitchFamily="34" charset="0"/>
            </a:endParaRPr>
          </a:p>
        </p:txBody>
      </p:sp>
      <p:sp>
        <p:nvSpPr>
          <p:cNvPr id="5" name="Rectangle 5"/>
          <p:cNvSpPr>
            <a:spLocks noChangeArrowheads="1"/>
          </p:cNvSpPr>
          <p:nvPr/>
        </p:nvSpPr>
        <p:spPr bwMode="auto">
          <a:xfrm>
            <a:off x="581025" y="4794258"/>
            <a:ext cx="7467600"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&gt;hg19_dna range=chr12:4554200-4554846 5'pad=0 3'pad=0 strand=+ </a:t>
            </a:r>
            <a:r>
              <a:rPr kumimoji="0" lang="en-US" altLang="en-US" sz="8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=none CACCAGGATGCTTGGACCGCAGTATATTGAGCTTGCACCCAGGCAGGGTC ACGTGGAATCATCTAAGTGGTGAGCAGCATTTCTGCCCCCTTTATCGTGC ATCCTGTCCGCTAGAGCAGGGCCCCTTCACCTTTTAGCCCTGCATGAGCC CAAACCCCCAAGCGTCCCGACTGGCTGCAGCTGGCACTCACTGTAGGGGT TCTCCTCGTGGGTCCCGCTGATCCGGCCGTCGGGGAGCACCTGGAGGTGA AAGCCGATGCCCACGTTGCAGTAGAGCCTCCGCTGCCGCTTGATCCCCAC CAAATAGCCACTTTCCCAGTTCACCCCGGCAATCTCTCCAGCTAGCCCGG CGCGAGACCTGGACAGCAGGGTGCCCCAGCCCCTCGAGTCCAGCAGCGTG TTGTTGGCACGGGTGCCTGCAGGCGAGGGCACCACCATGCCCACTAGGAT GCCTAGGAAGACGAGAGCCCACAGCGTGCCCTGCAGACGTCCTGCTCCCC GGGACATAGTGATGAACAGTTTCTGTCCCAGGGCCATCCACCTTGCCTCT CAGGCACGTGGTCAGAATTAATGGCCCTAAAAATACCGCCCTTCTTGTTT TTCTCCCTCCGGCATGGCGGCAGGGGCTTATTTTTGGAAGGCAGATG</a:t>
            </a:r>
            <a:r>
              <a:rPr kumimoji="0" lang="en-US" altLang="en-US" sz="4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4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8926506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752600"/>
            <a:ext cx="5673035" cy="3533551"/>
          </a:xfrm>
          <a:prstGeom prst="rect">
            <a:avLst/>
          </a:prstGeom>
        </p:spPr>
      </p:pic>
      <p:sp>
        <p:nvSpPr>
          <p:cNvPr id="17" name="Rectangle 16"/>
          <p:cNvSpPr/>
          <p:nvPr/>
        </p:nvSpPr>
        <p:spPr>
          <a:xfrm>
            <a:off x="3754297" y="1981200"/>
            <a:ext cx="1524000" cy="3600986"/>
          </a:xfrm>
          <a:prstGeom prst="rect">
            <a:avLst/>
          </a:prstGeom>
        </p:spPr>
        <p:txBody>
          <a:bodyPr wrap="square">
            <a:spAutoFit/>
          </a:bodyPr>
          <a:lstStyle/>
          <a:p>
            <a:r>
              <a:rPr lang="en-US" sz="1200" b="1" dirty="0">
                <a:solidFill>
                  <a:srgbClr val="00B050"/>
                </a:solidFill>
              </a:rPr>
              <a:t>FGF6</a:t>
            </a:r>
          </a:p>
          <a:p>
            <a:r>
              <a:rPr lang="en-US" sz="1200" b="1" dirty="0">
                <a:solidFill>
                  <a:srgbClr val="00B050"/>
                </a:solidFill>
              </a:rPr>
              <a:t>FGF23</a:t>
            </a:r>
          </a:p>
          <a:p>
            <a:endParaRPr lang="en-US" sz="1200" b="1" dirty="0">
              <a:solidFill>
                <a:srgbClr val="00B050"/>
              </a:solidFill>
            </a:endParaRPr>
          </a:p>
          <a:p>
            <a:r>
              <a:rPr lang="en-US" sz="1200" b="1" dirty="0">
                <a:solidFill>
                  <a:srgbClr val="00B050"/>
                </a:solidFill>
              </a:rPr>
              <a:t>PPP3CA</a:t>
            </a:r>
          </a:p>
          <a:p>
            <a:r>
              <a:rPr lang="en-US" sz="1200" b="1" dirty="0">
                <a:solidFill>
                  <a:srgbClr val="00B050"/>
                </a:solidFill>
              </a:rPr>
              <a:t>SIK3</a:t>
            </a:r>
          </a:p>
          <a:p>
            <a:endParaRPr lang="en-US" sz="1200" b="1" dirty="0">
              <a:solidFill>
                <a:srgbClr val="00B050"/>
              </a:solidFill>
            </a:endParaRPr>
          </a:p>
          <a:p>
            <a:r>
              <a:rPr lang="en-US" sz="1200" b="1" dirty="0">
                <a:solidFill>
                  <a:srgbClr val="00B050"/>
                </a:solidFill>
              </a:rPr>
              <a:t>LRRC16A</a:t>
            </a:r>
          </a:p>
          <a:p>
            <a:r>
              <a:rPr lang="en-US" sz="1200" b="1" dirty="0">
                <a:solidFill>
                  <a:srgbClr val="00B050"/>
                </a:solidFill>
              </a:rPr>
              <a:t>SLC17A3</a:t>
            </a:r>
          </a:p>
          <a:p>
            <a:r>
              <a:rPr lang="en-US" sz="1200" b="1" dirty="0">
                <a:solidFill>
                  <a:srgbClr val="00B050"/>
                </a:solidFill>
              </a:rPr>
              <a:t>SLC17A1</a:t>
            </a:r>
          </a:p>
          <a:p>
            <a:endParaRPr lang="en-US" sz="1200" b="1" dirty="0">
              <a:solidFill>
                <a:srgbClr val="00B050"/>
              </a:solidFill>
            </a:endParaRPr>
          </a:p>
          <a:p>
            <a:r>
              <a:rPr lang="en-US" sz="1200" b="1" dirty="0" smtClean="0">
                <a:solidFill>
                  <a:srgbClr val="00B050"/>
                </a:solidFill>
              </a:rPr>
              <a:t>TF</a:t>
            </a:r>
          </a:p>
          <a:p>
            <a:r>
              <a:rPr lang="en-US" sz="1200" b="1" dirty="0" smtClean="0">
                <a:solidFill>
                  <a:srgbClr val="00B050"/>
                </a:solidFill>
              </a:rPr>
              <a:t>FPN</a:t>
            </a:r>
            <a:endParaRPr lang="en-US" sz="1200" b="1" dirty="0">
              <a:solidFill>
                <a:srgbClr val="00B050"/>
              </a:solidFill>
            </a:endParaRPr>
          </a:p>
          <a:p>
            <a:r>
              <a:rPr lang="en-US" sz="1200" b="1" dirty="0">
                <a:solidFill>
                  <a:srgbClr val="00B050"/>
                </a:solidFill>
              </a:rPr>
              <a:t>CDH10</a:t>
            </a:r>
          </a:p>
          <a:p>
            <a:r>
              <a:rPr lang="en-US" sz="1200" b="1" dirty="0">
                <a:solidFill>
                  <a:srgbClr val="00B050"/>
                </a:solidFill>
              </a:rPr>
              <a:t>SLC40A1</a:t>
            </a:r>
          </a:p>
          <a:p>
            <a:r>
              <a:rPr lang="en-US" sz="1200" b="1" dirty="0">
                <a:solidFill>
                  <a:srgbClr val="00B050"/>
                </a:solidFill>
              </a:rPr>
              <a:t>HFE</a:t>
            </a:r>
          </a:p>
          <a:p>
            <a:r>
              <a:rPr lang="en-US" sz="1200" b="1" dirty="0">
                <a:solidFill>
                  <a:srgbClr val="00B050"/>
                </a:solidFill>
              </a:rPr>
              <a:t>TMPRSS6</a:t>
            </a:r>
          </a:p>
          <a:p>
            <a:r>
              <a:rPr lang="en-US" sz="1200" b="1" dirty="0">
                <a:solidFill>
                  <a:srgbClr val="00B050"/>
                </a:solidFill>
              </a:rPr>
              <a:t>TFR2</a:t>
            </a:r>
          </a:p>
          <a:p>
            <a:r>
              <a:rPr lang="en-US" sz="1200" b="1" dirty="0">
                <a:solidFill>
                  <a:srgbClr val="00B050"/>
                </a:solidFill>
              </a:rPr>
              <a:t>STON1</a:t>
            </a:r>
          </a:p>
          <a:p>
            <a:endParaRPr lang="en-US" sz="1200" b="1" dirty="0">
              <a:solidFill>
                <a:srgbClr val="00B050"/>
              </a:solidFill>
            </a:endParaRPr>
          </a:p>
        </p:txBody>
      </p:sp>
      <p:sp>
        <p:nvSpPr>
          <p:cNvPr id="18" name="Rectangle 17"/>
          <p:cNvSpPr/>
          <p:nvPr/>
        </p:nvSpPr>
        <p:spPr>
          <a:xfrm>
            <a:off x="1384020" y="241816"/>
            <a:ext cx="6207405" cy="646331"/>
          </a:xfrm>
          <a:prstGeom prst="rect">
            <a:avLst/>
          </a:prstGeom>
        </p:spPr>
        <p:txBody>
          <a:bodyPr wrap="none">
            <a:spAutoFit/>
          </a:bodyPr>
          <a:lstStyle/>
          <a:p>
            <a:pPr algn="ctr"/>
            <a:r>
              <a:rPr lang="en-US" dirty="0">
                <a:latin typeface="Arial Black" panose="020B0A04020102020204" pitchFamily="34" charset="0"/>
              </a:rPr>
              <a:t>Result </a:t>
            </a:r>
            <a:r>
              <a:rPr lang="en-US" dirty="0" smtClean="0">
                <a:latin typeface="Arial Black" panose="020B0A04020102020204" pitchFamily="34" charset="0"/>
              </a:rPr>
              <a:t>2: In vitro cell study</a:t>
            </a:r>
            <a:endParaRPr lang="en-US" dirty="0">
              <a:latin typeface="Arial Black" panose="020B0A04020102020204" pitchFamily="34" charset="0"/>
            </a:endParaRPr>
          </a:p>
          <a:p>
            <a:pPr algn="ctr"/>
            <a:r>
              <a:rPr lang="en-US" b="1" dirty="0" smtClean="0">
                <a:solidFill>
                  <a:srgbClr val="00B050"/>
                </a:solidFill>
              </a:rPr>
              <a:t>FGF6 and FGF23: Biology </a:t>
            </a:r>
            <a:r>
              <a:rPr lang="en-US" b="1" dirty="0">
                <a:solidFill>
                  <a:srgbClr val="00B050"/>
                </a:solidFill>
              </a:rPr>
              <a:t>Function in iron metabolism pathway </a:t>
            </a:r>
          </a:p>
        </p:txBody>
      </p:sp>
      <p:sp>
        <p:nvSpPr>
          <p:cNvPr id="19" name="Rectangle 18"/>
          <p:cNvSpPr/>
          <p:nvPr/>
        </p:nvSpPr>
        <p:spPr>
          <a:xfrm>
            <a:off x="152400"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682435"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52400" y="1346986"/>
            <a:ext cx="4661938"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gene transcriptome network turbulence (regulator)</a:t>
            </a:r>
            <a:endParaRPr lang="en-US" sz="1200" b="1" dirty="0">
              <a:solidFill>
                <a:srgbClr val="00B050"/>
              </a:solidFill>
            </a:endParaRPr>
          </a:p>
        </p:txBody>
      </p:sp>
      <p:sp>
        <p:nvSpPr>
          <p:cNvPr id="22" name="Rectangle 21"/>
          <p:cNvSpPr/>
          <p:nvPr/>
        </p:nvSpPr>
        <p:spPr>
          <a:xfrm>
            <a:off x="4682435" y="1346985"/>
            <a:ext cx="4156765"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protein cell locating turbulence (</a:t>
            </a:r>
            <a:r>
              <a:rPr lang="en-US" sz="1200" b="1" dirty="0">
                <a:solidFill>
                  <a:srgbClr val="00B050"/>
                </a:solidFill>
              </a:rPr>
              <a:t>Carrier</a:t>
            </a:r>
            <a:r>
              <a:rPr lang="en-US" sz="1200" b="1" dirty="0" smtClean="0">
                <a:solidFill>
                  <a:srgbClr val="00B050"/>
                </a:solidFill>
              </a:rPr>
              <a:t>) </a:t>
            </a:r>
            <a:endParaRPr lang="en-US" sz="1200" b="1" dirty="0">
              <a:solidFill>
                <a:srgbClr val="00B050"/>
              </a:solidFill>
            </a:endParaRPr>
          </a:p>
        </p:txBody>
      </p:sp>
      <p:sp>
        <p:nvSpPr>
          <p:cNvPr id="23" name="Rectangle 22"/>
          <p:cNvSpPr/>
          <p:nvPr/>
        </p:nvSpPr>
        <p:spPr>
          <a:xfrm>
            <a:off x="4682435" y="1752600"/>
            <a:ext cx="4156765" cy="830997"/>
          </a:xfrm>
          <a:prstGeom prst="rect">
            <a:avLst/>
          </a:prstGeom>
        </p:spPr>
        <p:txBody>
          <a:bodyPr wrap="square">
            <a:spAutoFit/>
          </a:bodyPr>
          <a:lstStyle/>
          <a:p>
            <a:r>
              <a:rPr lang="en-US" sz="1200" dirty="0" smtClean="0"/>
              <a:t>Hemoglobin (</a:t>
            </a:r>
            <a:r>
              <a:rPr lang="en-US" sz="1200" dirty="0"/>
              <a:t>HBA1, HBA2, and HBB</a:t>
            </a:r>
            <a:r>
              <a:rPr lang="en-US" sz="1200" dirty="0" smtClean="0"/>
              <a:t>)</a:t>
            </a:r>
          </a:p>
          <a:p>
            <a:r>
              <a:rPr lang="en-US" sz="1200" dirty="0" smtClean="0"/>
              <a:t>Ferritin (FTH1)</a:t>
            </a:r>
            <a:endParaRPr lang="en-US" sz="1200" dirty="0"/>
          </a:p>
          <a:p>
            <a:r>
              <a:rPr lang="en-US" sz="1200" dirty="0" err="1" smtClean="0">
                <a:hlinkClick r:id="rId3" tooltip="Transferrin"/>
              </a:rPr>
              <a:t>L</a:t>
            </a:r>
            <a:r>
              <a:rPr lang="en-US" sz="1200" dirty="0" err="1" smtClean="0">
                <a:hlinkClick r:id="rId4" tooltip="Lactoferrin"/>
              </a:rPr>
              <a:t>actoferrin</a:t>
            </a:r>
            <a:r>
              <a:rPr lang="en-US" sz="1200" dirty="0"/>
              <a:t> </a:t>
            </a:r>
            <a:r>
              <a:rPr lang="en-US" sz="1200" dirty="0" smtClean="0"/>
              <a:t>(LT/LFT)</a:t>
            </a:r>
            <a:endParaRPr lang="en-US" sz="1200" dirty="0"/>
          </a:p>
          <a:p>
            <a:r>
              <a:rPr lang="en-US" sz="1200" dirty="0" smtClean="0">
                <a:hlinkClick r:id="rId3" tooltip="Transferrin"/>
              </a:rPr>
              <a:t>transferrin</a:t>
            </a:r>
            <a:r>
              <a:rPr lang="en-US" sz="1200" dirty="0"/>
              <a:t> </a:t>
            </a:r>
            <a:r>
              <a:rPr lang="en-US" sz="1200" dirty="0" smtClean="0"/>
              <a:t>(TF)</a:t>
            </a:r>
            <a:endParaRPr lang="en-US" sz="1200" b="1" dirty="0">
              <a:solidFill>
                <a:srgbClr val="00B050"/>
              </a:solidFill>
            </a:endParaRPr>
          </a:p>
        </p:txBody>
      </p:sp>
      <p:sp>
        <p:nvSpPr>
          <p:cNvPr id="24" name="Rectangle 23"/>
          <p:cNvSpPr/>
          <p:nvPr/>
        </p:nvSpPr>
        <p:spPr>
          <a:xfrm>
            <a:off x="4682435" y="3858622"/>
            <a:ext cx="4572000" cy="1384995"/>
          </a:xfrm>
          <a:prstGeom prst="rect">
            <a:avLst/>
          </a:prstGeom>
        </p:spPr>
        <p:txBody>
          <a:bodyPr>
            <a:spAutoFit/>
          </a:bodyPr>
          <a:lstStyle/>
          <a:p>
            <a:r>
              <a:rPr lang="en-US" sz="1050" b="1" dirty="0"/>
              <a:t>Iron-binding proteins</a:t>
            </a:r>
            <a:r>
              <a:rPr lang="en-US" sz="1050" dirty="0"/>
              <a:t> are </a:t>
            </a:r>
            <a:r>
              <a:rPr lang="en-US" sz="1050" dirty="0">
                <a:hlinkClick r:id="rId5" tooltip="Carrier protein"/>
              </a:rPr>
              <a:t>carrier proteins</a:t>
            </a:r>
            <a:r>
              <a:rPr lang="en-US" sz="1050" dirty="0"/>
              <a:t> and </a:t>
            </a:r>
            <a:r>
              <a:rPr lang="en-US" sz="1050" dirty="0" err="1">
                <a:hlinkClick r:id="rId6" tooltip="Metalloprotein"/>
              </a:rPr>
              <a:t>metalloproteins</a:t>
            </a:r>
            <a:r>
              <a:rPr lang="en-US" sz="1050" dirty="0"/>
              <a:t> which play many important roles in </a:t>
            </a:r>
            <a:r>
              <a:rPr lang="en-US" sz="1050" dirty="0">
                <a:hlinkClick r:id="rId7" tooltip="Metabolism"/>
              </a:rPr>
              <a:t>metabolism</a:t>
            </a:r>
            <a:r>
              <a:rPr lang="en-US" sz="1050" dirty="0"/>
              <a:t>. Iron is required by humans and bacteria for enzymes and metabolism to function properly. Iron-binding proteins bind iron tightly which make it unavailable for microbial use, limiting growth. Four iron-binding proteins are Hemoglobin, Ferritin, </a:t>
            </a:r>
            <a:r>
              <a:rPr lang="en-US" sz="1050" dirty="0" err="1">
                <a:hlinkClick r:id="rId4" tooltip="Lactoferrin"/>
              </a:rPr>
              <a:t>lactoferrin</a:t>
            </a:r>
            <a:r>
              <a:rPr lang="en-US" sz="1050" dirty="0"/>
              <a:t> and </a:t>
            </a:r>
            <a:r>
              <a:rPr lang="en-US" sz="1050" dirty="0">
                <a:hlinkClick r:id="rId3" tooltip="Transferrin"/>
              </a:rPr>
              <a:t>transferrin</a:t>
            </a:r>
            <a:r>
              <a:rPr lang="en-US" sz="1050" dirty="0"/>
              <a:t>. Hemoglobin is located in red blood cells. Transferrin is found in blood and tissue fluids. </a:t>
            </a:r>
            <a:r>
              <a:rPr lang="en-US" sz="1050" dirty="0" err="1"/>
              <a:t>Lactoferrin</a:t>
            </a:r>
            <a:r>
              <a:rPr lang="en-US" sz="1050" dirty="0"/>
              <a:t> is found in milk, blood, tears and saliva. Ferritin is found in every cell type.</a:t>
            </a:r>
          </a:p>
        </p:txBody>
      </p:sp>
      <p:sp>
        <p:nvSpPr>
          <p:cNvPr id="25" name="Rectangle 24"/>
          <p:cNvSpPr/>
          <p:nvPr/>
        </p:nvSpPr>
        <p:spPr>
          <a:xfrm>
            <a:off x="144780" y="5105117"/>
            <a:ext cx="4661938" cy="276999"/>
          </a:xfrm>
          <a:prstGeom prst="rect">
            <a:avLst/>
          </a:prstGeom>
        </p:spPr>
        <p:txBody>
          <a:bodyPr wrap="square">
            <a:spAutoFit/>
          </a:bodyPr>
          <a:lstStyle/>
          <a:p>
            <a:r>
              <a:rPr lang="en-US" sz="1200" b="1" dirty="0">
                <a:solidFill>
                  <a:srgbClr val="00B050"/>
                </a:solidFill>
              </a:rPr>
              <a:t>https://string-db.org</a:t>
            </a:r>
            <a:r>
              <a:rPr lang="en-US" sz="1200" b="1" dirty="0" smtClean="0">
                <a:solidFill>
                  <a:srgbClr val="00B050"/>
                </a:solidFill>
              </a:rPr>
              <a:t>/</a:t>
            </a:r>
            <a:endParaRPr lang="en-US" sz="1200" b="1" dirty="0">
              <a:solidFill>
                <a:srgbClr val="00B050"/>
              </a:solidFill>
            </a:endParaRPr>
          </a:p>
        </p:txBody>
      </p:sp>
      <p:sp>
        <p:nvSpPr>
          <p:cNvPr id="26" name="Rectangle 25"/>
          <p:cNvSpPr/>
          <p:nvPr/>
        </p:nvSpPr>
        <p:spPr>
          <a:xfrm>
            <a:off x="5029200" y="5598083"/>
            <a:ext cx="2264081" cy="923330"/>
          </a:xfrm>
          <a:prstGeom prst="rect">
            <a:avLst/>
          </a:prstGeom>
        </p:spPr>
        <p:txBody>
          <a:bodyPr wrap="none">
            <a:spAutoFit/>
          </a:bodyPr>
          <a:lstStyle/>
          <a:p>
            <a:r>
              <a:rPr lang="en-US" b="1" dirty="0" smtClean="0">
                <a:solidFill>
                  <a:srgbClr val="00B050"/>
                </a:solidFill>
              </a:rPr>
              <a:t>Figure 1. (a): Network</a:t>
            </a:r>
            <a:endParaRPr lang="en-US" dirty="0" smtClean="0"/>
          </a:p>
          <a:p>
            <a:r>
              <a:rPr lang="en-US" b="1" dirty="0">
                <a:solidFill>
                  <a:srgbClr val="00B050"/>
                </a:solidFill>
              </a:rPr>
              <a:t>Figure 1. </a:t>
            </a:r>
            <a:r>
              <a:rPr lang="en-US" b="1" dirty="0" smtClean="0">
                <a:solidFill>
                  <a:srgbClr val="00B050"/>
                </a:solidFill>
              </a:rPr>
              <a:t>(b): location</a:t>
            </a:r>
            <a:endParaRPr lang="en-US" b="1" dirty="0">
              <a:solidFill>
                <a:srgbClr val="00B050"/>
              </a:solidFill>
            </a:endParaRPr>
          </a:p>
          <a:p>
            <a:endParaRPr lang="en-US" dirty="0"/>
          </a:p>
        </p:txBody>
      </p:sp>
      <p:sp>
        <p:nvSpPr>
          <p:cNvPr id="27" name="Rectangle 26"/>
          <p:cNvSpPr/>
          <p:nvPr/>
        </p:nvSpPr>
        <p:spPr>
          <a:xfrm>
            <a:off x="76200" y="5578051"/>
            <a:ext cx="4572000" cy="1200329"/>
          </a:xfrm>
          <a:prstGeom prst="rect">
            <a:avLst/>
          </a:prstGeom>
        </p:spPr>
        <p:txBody>
          <a:bodyPr>
            <a:spAutoFit/>
          </a:bodyPr>
          <a:lstStyle/>
          <a:p>
            <a:endParaRPr lang="en-US" b="1" dirty="0">
              <a:solidFill>
                <a:srgbClr val="00B050"/>
              </a:solidFill>
            </a:endParaRPr>
          </a:p>
          <a:p>
            <a:r>
              <a:rPr lang="en-US" b="1" dirty="0">
                <a:solidFill>
                  <a:srgbClr val="00B050"/>
                </a:solidFill>
              </a:rPr>
              <a:t>KEGG pathway(?)</a:t>
            </a:r>
          </a:p>
          <a:p>
            <a:endParaRPr lang="en-US" b="1" dirty="0">
              <a:solidFill>
                <a:srgbClr val="00B050"/>
              </a:solidFill>
            </a:endParaRPr>
          </a:p>
          <a:p>
            <a:r>
              <a:rPr lang="en-US" b="1" dirty="0">
                <a:solidFill>
                  <a:srgbClr val="00B050"/>
                </a:solidFill>
              </a:rPr>
              <a:t>Another interaction network method.  </a:t>
            </a:r>
          </a:p>
        </p:txBody>
      </p:sp>
      <p:pic>
        <p:nvPicPr>
          <p:cNvPr id="2050"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44024" y="2060550"/>
            <a:ext cx="3058011" cy="2971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74087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75" y="377336"/>
            <a:ext cx="8394929" cy="3352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523875" y="3886200"/>
            <a:ext cx="7239000" cy="276999"/>
          </a:xfrm>
          <a:prstGeom prst="rect">
            <a:avLst/>
          </a:prstGeom>
        </p:spPr>
        <p:txBody>
          <a:bodyPr wrap="square">
            <a:spAutoFit/>
          </a:bodyPr>
          <a:lstStyle/>
          <a:p>
            <a:r>
              <a:rPr lang="en-US" sz="1200" dirty="0" smtClean="0"/>
              <a:t>http://exac.broadinstitute.org/variant/4-186320906-C-G</a:t>
            </a:r>
            <a:endParaRPr lang="en-US" sz="1200" dirty="0"/>
          </a:p>
        </p:txBody>
      </p:sp>
      <p:sp>
        <p:nvSpPr>
          <p:cNvPr id="4" name="Rectangle 3"/>
          <p:cNvSpPr/>
          <p:nvPr/>
        </p:nvSpPr>
        <p:spPr>
          <a:xfrm>
            <a:off x="133350" y="69559"/>
            <a:ext cx="7239000" cy="307777"/>
          </a:xfrm>
          <a:prstGeom prst="rect">
            <a:avLst/>
          </a:prstGeom>
        </p:spPr>
        <p:txBody>
          <a:bodyPr wrap="square">
            <a:spAutoFit/>
          </a:bodyPr>
          <a:lstStyle/>
          <a:p>
            <a:r>
              <a:rPr lang="en-US" sz="1400" b="1" dirty="0" smtClean="0"/>
              <a:t>Nature genetics:  first GWAS for </a:t>
            </a:r>
            <a:r>
              <a:rPr lang="en-US" sz="1400" b="1" dirty="0" err="1" smtClean="0"/>
              <a:t>SSc</a:t>
            </a:r>
            <a:r>
              <a:rPr lang="en-US" sz="1400" b="1" smtClean="0"/>
              <a:t>. </a:t>
            </a:r>
            <a:endParaRPr lang="en-US" sz="1400" b="1" dirty="0"/>
          </a:p>
        </p:txBody>
      </p:sp>
    </p:spTree>
    <p:extLst>
      <p:ext uri="{BB962C8B-B14F-4D97-AF65-F5344CB8AC3E}">
        <p14:creationId xmlns:p14="http://schemas.microsoft.com/office/powerpoint/2010/main" val="32806202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295400"/>
            <a:ext cx="8669915" cy="3429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228600" y="2057400"/>
            <a:ext cx="8593715"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28600" y="2590800"/>
            <a:ext cx="8593715"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000441" y="457200"/>
            <a:ext cx="3547061" cy="369332"/>
          </a:xfrm>
          <a:prstGeom prst="rect">
            <a:avLst/>
          </a:prstGeom>
          <a:noFill/>
        </p:spPr>
        <p:txBody>
          <a:bodyPr wrap="none" rtlCol="0">
            <a:spAutoFit/>
          </a:bodyPr>
          <a:lstStyle/>
          <a:p>
            <a:r>
              <a:rPr lang="en-US" dirty="0" smtClean="0"/>
              <a:t>Inclusion criteria: Hemochromatosis</a:t>
            </a:r>
            <a:endParaRPr lang="en-US" dirty="0"/>
          </a:p>
        </p:txBody>
      </p:sp>
      <p:sp>
        <p:nvSpPr>
          <p:cNvPr id="6" name="TextBox 5"/>
          <p:cNvSpPr txBox="1"/>
          <p:nvPr/>
        </p:nvSpPr>
        <p:spPr>
          <a:xfrm>
            <a:off x="237858" y="5105400"/>
            <a:ext cx="6802375" cy="646331"/>
          </a:xfrm>
          <a:prstGeom prst="rect">
            <a:avLst/>
          </a:prstGeom>
          <a:noFill/>
        </p:spPr>
        <p:txBody>
          <a:bodyPr wrap="none" rtlCol="0">
            <a:spAutoFit/>
          </a:bodyPr>
          <a:lstStyle/>
          <a:p>
            <a:r>
              <a:rPr lang="en-US" b="1" dirty="0" smtClean="0">
                <a:solidFill>
                  <a:srgbClr val="7030A0"/>
                </a:solidFill>
              </a:rPr>
              <a:t>Serum transferrin saturation(STS)  &gt;45%</a:t>
            </a:r>
          </a:p>
          <a:p>
            <a:r>
              <a:rPr lang="en-US" b="1" dirty="0" smtClean="0">
                <a:solidFill>
                  <a:srgbClr val="7030A0"/>
                </a:solidFill>
              </a:rPr>
              <a:t>Serum </a:t>
            </a:r>
            <a:r>
              <a:rPr lang="en-US" b="1" dirty="0">
                <a:solidFill>
                  <a:srgbClr val="7030A0"/>
                </a:solidFill>
              </a:rPr>
              <a:t>ferritin levels &gt;300 ng/mL in males and &gt;200 ng/mL in </a:t>
            </a:r>
            <a:r>
              <a:rPr lang="en-US" b="1" dirty="0" smtClean="0">
                <a:solidFill>
                  <a:srgbClr val="7030A0"/>
                </a:solidFill>
              </a:rPr>
              <a:t>females</a:t>
            </a:r>
            <a:endParaRPr lang="en-US" b="1" dirty="0">
              <a:solidFill>
                <a:srgbClr val="7030A0"/>
              </a:solidFill>
            </a:endParaRPr>
          </a:p>
        </p:txBody>
      </p:sp>
      <p:sp>
        <p:nvSpPr>
          <p:cNvPr id="8" name="Rectangle 7"/>
          <p:cNvSpPr/>
          <p:nvPr/>
        </p:nvSpPr>
        <p:spPr>
          <a:xfrm>
            <a:off x="1523999" y="6227008"/>
            <a:ext cx="7848599" cy="461665"/>
          </a:xfrm>
          <a:prstGeom prst="rect">
            <a:avLst/>
          </a:prstGeom>
        </p:spPr>
        <p:txBody>
          <a:bodyPr wrap="square">
            <a:spAutoFit/>
          </a:bodyPr>
          <a:lstStyle/>
          <a:p>
            <a:r>
              <a:rPr lang="en-US" sz="1200" dirty="0" smtClean="0"/>
              <a:t>Brandhagen</a:t>
            </a:r>
            <a:r>
              <a:rPr lang="en-US" sz="1200" dirty="0"/>
              <a:t>, D.J., V.F. Fairbanks, and W. </a:t>
            </a:r>
            <a:r>
              <a:rPr lang="en-US" sz="1200" dirty="0" err="1"/>
              <a:t>Baldus</a:t>
            </a:r>
            <a:r>
              <a:rPr lang="en-US" sz="1200" dirty="0"/>
              <a:t>, </a:t>
            </a:r>
            <a:r>
              <a:rPr lang="en-US" sz="1200" i="1" dirty="0"/>
              <a:t>Recognition and management of hereditary hemochromatosis.</a:t>
            </a:r>
            <a:r>
              <a:rPr lang="en-US" sz="1200" dirty="0"/>
              <a:t> Am Fam Physician, 2002. </a:t>
            </a:r>
            <a:r>
              <a:rPr lang="en-US" sz="1200" b="1" dirty="0"/>
              <a:t>65</a:t>
            </a:r>
            <a:r>
              <a:rPr lang="en-US" sz="1200" dirty="0"/>
              <a:t>(5): p. 853-60</a:t>
            </a:r>
            <a:r>
              <a:rPr lang="en-US" sz="1200" dirty="0" smtClean="0"/>
              <a:t>.</a:t>
            </a:r>
            <a:endParaRPr lang="en-US" sz="1200" dirty="0"/>
          </a:p>
        </p:txBody>
      </p:sp>
    </p:spTree>
    <p:extLst>
      <p:ext uri="{BB962C8B-B14F-4D97-AF65-F5344CB8AC3E}">
        <p14:creationId xmlns:p14="http://schemas.microsoft.com/office/powerpoint/2010/main" val="80069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762000"/>
            <a:ext cx="4572000" cy="5078313"/>
          </a:xfrm>
          <a:prstGeom prst="rect">
            <a:avLst/>
          </a:prstGeom>
        </p:spPr>
        <p:txBody>
          <a:bodyPr>
            <a:spAutoFit/>
          </a:bodyPr>
          <a:lstStyle/>
          <a:p>
            <a:r>
              <a:rPr lang="en-US" dirty="0"/>
              <a:t># Select all items from </a:t>
            </a:r>
            <a:r>
              <a:rPr lang="en-US" dirty="0" err="1"/>
              <a:t>asian</a:t>
            </a:r>
            <a:r>
              <a:rPr lang="en-US" dirty="0"/>
              <a:t> and </a:t>
            </a:r>
            <a:r>
              <a:rPr lang="en-US" dirty="0" err="1"/>
              <a:t>european</a:t>
            </a:r>
            <a:endParaRPr lang="en-US" dirty="0"/>
          </a:p>
          <a:p>
            <a:r>
              <a:rPr lang="en-US" dirty="0"/>
              <a:t>grep rs7574865  ssc.gwas.txt</a:t>
            </a:r>
          </a:p>
          <a:p>
            <a:r>
              <a:rPr lang="en-US" dirty="0"/>
              <a:t>grep rs76285340  ssc.gwas.txt</a:t>
            </a:r>
          </a:p>
          <a:p>
            <a:r>
              <a:rPr lang="en-US" dirty="0"/>
              <a:t>grep rs146891517  ssc.gwas.txt</a:t>
            </a:r>
          </a:p>
          <a:p>
            <a:r>
              <a:rPr lang="en-US" dirty="0"/>
              <a:t>grep rs75287745  ssc.gwas.txt</a:t>
            </a:r>
          </a:p>
          <a:p>
            <a:r>
              <a:rPr lang="en-US" dirty="0"/>
              <a:t>grep rs45471499  ssc.gwas.txt</a:t>
            </a:r>
          </a:p>
          <a:p>
            <a:r>
              <a:rPr lang="en-US" dirty="0"/>
              <a:t>grep rs4317244  ssc.gwas.txt</a:t>
            </a:r>
          </a:p>
          <a:p>
            <a:r>
              <a:rPr lang="en-US" dirty="0"/>
              <a:t>grep rs114778719  ssc.gwas.txt</a:t>
            </a:r>
          </a:p>
          <a:p>
            <a:endParaRPr lang="en-US" dirty="0"/>
          </a:p>
          <a:p>
            <a:r>
              <a:rPr lang="en-US" dirty="0"/>
              <a:t>grep rs10488631 ssc.gwas.txt</a:t>
            </a:r>
          </a:p>
          <a:p>
            <a:r>
              <a:rPr lang="en-US" dirty="0"/>
              <a:t>grep rs12537284 ssc.gwas.txt</a:t>
            </a:r>
          </a:p>
          <a:p>
            <a:r>
              <a:rPr lang="en-US" dirty="0"/>
              <a:t>grep rs4728142 ssc.gwas.txt</a:t>
            </a:r>
          </a:p>
          <a:p>
            <a:r>
              <a:rPr lang="en-US" dirty="0"/>
              <a:t>grep rs3821236 ssc.gwas.txt</a:t>
            </a:r>
          </a:p>
          <a:p>
            <a:r>
              <a:rPr lang="en-US" dirty="0"/>
              <a:t>grep rs2056626 ssc.gwas.txt</a:t>
            </a:r>
          </a:p>
          <a:p>
            <a:r>
              <a:rPr lang="en-US" dirty="0"/>
              <a:t>grep rs10515998 ssc.gwas.txt</a:t>
            </a:r>
          </a:p>
          <a:p>
            <a:r>
              <a:rPr lang="en-US" dirty="0"/>
              <a:t>grep rs4959270 ssc.gwas.txt</a:t>
            </a:r>
          </a:p>
          <a:p>
            <a:endParaRPr lang="en-US" dirty="0"/>
          </a:p>
          <a:p>
            <a:r>
              <a:rPr lang="en-US" dirty="0"/>
              <a:t># </a:t>
            </a:r>
          </a:p>
        </p:txBody>
      </p:sp>
    </p:spTree>
    <p:extLst>
      <p:ext uri="{BB962C8B-B14F-4D97-AF65-F5344CB8AC3E}">
        <p14:creationId xmlns:p14="http://schemas.microsoft.com/office/powerpoint/2010/main" val="28212718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 y="587761"/>
            <a:ext cx="4587240" cy="56095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4828626" y="5181600"/>
            <a:ext cx="4572000" cy="1015663"/>
          </a:xfrm>
          <a:prstGeom prst="rect">
            <a:avLst/>
          </a:prstGeom>
        </p:spPr>
        <p:txBody>
          <a:bodyPr>
            <a:spAutoFit/>
          </a:bodyPr>
          <a:lstStyle/>
          <a:p>
            <a:r>
              <a:rPr lang="en-US" sz="1200" dirty="0"/>
              <a:t>The portion of the small </a:t>
            </a:r>
            <a:r>
              <a:rPr lang="en-US" sz="1200" b="1" dirty="0"/>
              <a:t>intestine</a:t>
            </a:r>
            <a:r>
              <a:rPr lang="en-US" sz="1200" dirty="0"/>
              <a:t> called the duodenum is the chief area where </a:t>
            </a:r>
            <a:r>
              <a:rPr lang="en-US" sz="1200" b="1" dirty="0"/>
              <a:t>iron absorption</a:t>
            </a:r>
            <a:r>
              <a:rPr lang="en-US" sz="1200" dirty="0"/>
              <a:t> takes place. There may be a second minor </a:t>
            </a:r>
            <a:r>
              <a:rPr lang="en-US" sz="1200" b="1" dirty="0"/>
              <a:t>absorption</a:t>
            </a:r>
            <a:r>
              <a:rPr lang="en-US" sz="1200" dirty="0"/>
              <a:t> site near the end of the small </a:t>
            </a:r>
            <a:r>
              <a:rPr lang="en-US" sz="1200" b="1" dirty="0"/>
              <a:t>intestinal</a:t>
            </a:r>
            <a:r>
              <a:rPr lang="en-US" sz="1200" dirty="0"/>
              <a:t> tract. Once </a:t>
            </a:r>
            <a:r>
              <a:rPr lang="en-US" sz="1200" b="1" dirty="0"/>
              <a:t>iron</a:t>
            </a:r>
            <a:r>
              <a:rPr lang="en-US" sz="1200" dirty="0"/>
              <a:t> is </a:t>
            </a:r>
            <a:r>
              <a:rPr lang="en-US" sz="1200" b="1" dirty="0"/>
              <a:t>absorbed</a:t>
            </a:r>
            <a:r>
              <a:rPr lang="en-US" sz="1200" dirty="0"/>
              <a:t> it is carried (transported) by a protein called transferrin.</a:t>
            </a:r>
          </a:p>
        </p:txBody>
      </p:sp>
      <p:pic>
        <p:nvPicPr>
          <p:cNvPr id="6148" name="Picture 4" descr="Image result for duoden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1353553"/>
            <a:ext cx="3505200" cy="3620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1208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58909088"/>
              </p:ext>
            </p:extLst>
          </p:nvPr>
        </p:nvGraphicFramePr>
        <p:xfrm>
          <a:off x="533400" y="1828800"/>
          <a:ext cx="8229600" cy="1371600"/>
        </p:xfrm>
        <a:graphic>
          <a:graphicData uri="http://schemas.openxmlformats.org/drawingml/2006/table">
            <a:tbl>
              <a:tblPr/>
              <a:tblGrid>
                <a:gridCol w="95250"/>
                <a:gridCol w="8134350"/>
              </a:tblGrid>
              <a:tr h="0">
                <a:tc>
                  <a:txBody>
                    <a:bodyPr/>
                    <a:lstStyle/>
                    <a:p>
                      <a:r>
                        <a:rPr lang="en-US" dirty="0"/>
                        <a:t/>
                      </a:r>
                      <a:br>
                        <a:rPr lang="en-US" dirty="0"/>
                      </a:br>
                      <a:r>
                        <a:rPr lang="en-US" dirty="0"/>
                        <a:t> </a:t>
                      </a:r>
                    </a:p>
                  </a:txBody>
                  <a:tcPr marL="0" marR="0" marT="0" marB="0" anchor="ctr">
                    <a:lnL>
                      <a:noFill/>
                    </a:lnL>
                    <a:lnR>
                      <a:noFill/>
                    </a:lnR>
                    <a:lnT>
                      <a:noFill/>
                    </a:lnT>
                    <a:lnB>
                      <a:noFill/>
                    </a:lnB>
                    <a:solidFill>
                      <a:srgbClr val="FFFEE8"/>
                    </a:solidFill>
                  </a:tcPr>
                </a:tc>
                <a:tc>
                  <a:txBody>
                    <a:bodyPr/>
                    <a:lstStyle/>
                    <a:p>
                      <a:r>
                        <a:rPr lang="en-US" b="1" dirty="0"/>
                        <a:t>KEGG - Kyoto Encyclopedia of Genes and Genomes</a:t>
                      </a:r>
                      <a:r>
                        <a:rPr lang="en-US" dirty="0"/>
                        <a:t/>
                      </a:r>
                      <a:br>
                        <a:rPr lang="en-US" dirty="0"/>
                      </a:br>
                      <a:r>
                        <a:rPr lang="en-US" dirty="0">
                          <a:solidFill>
                            <a:srgbClr val="121E9A"/>
                          </a:solidFill>
                          <a:effectLst/>
                          <a:hlinkClick r:id="rId2"/>
                        </a:rPr>
                        <a:t>hsa04010</a:t>
                      </a:r>
                      <a:r>
                        <a:rPr lang="en-US" dirty="0"/>
                        <a:t> - MAPK signaling pathway</a:t>
                      </a:r>
                      <a:br>
                        <a:rPr lang="en-US" dirty="0"/>
                      </a:br>
                      <a:r>
                        <a:rPr lang="en-US" dirty="0">
                          <a:solidFill>
                            <a:srgbClr val="121E9A"/>
                          </a:solidFill>
                          <a:effectLst/>
                          <a:hlinkClick r:id="rId3"/>
                        </a:rPr>
                        <a:t>hsa04810</a:t>
                      </a:r>
                      <a:r>
                        <a:rPr lang="en-US" dirty="0"/>
                        <a:t> - Regulation of actin cytoskeleton</a:t>
                      </a:r>
                      <a:br>
                        <a:rPr lang="en-US" dirty="0"/>
                      </a:br>
                      <a:r>
                        <a:rPr lang="en-US" dirty="0">
                          <a:solidFill>
                            <a:srgbClr val="121E9A"/>
                          </a:solidFill>
                          <a:effectLst/>
                          <a:hlinkClick r:id="rId4"/>
                        </a:rPr>
                        <a:t>hsa05200</a:t>
                      </a:r>
                      <a:r>
                        <a:rPr lang="en-US" dirty="0"/>
                        <a:t> - Pathways in cancer</a:t>
                      </a:r>
                      <a:br>
                        <a:rPr lang="en-US" dirty="0"/>
                      </a:br>
                      <a:r>
                        <a:rPr lang="en-US" dirty="0">
                          <a:solidFill>
                            <a:srgbClr val="121E9A"/>
                          </a:solidFill>
                          <a:effectLst/>
                          <a:hlinkClick r:id="rId5"/>
                        </a:rPr>
                        <a:t>hsa05218</a:t>
                      </a:r>
                      <a:r>
                        <a:rPr lang="en-US" dirty="0"/>
                        <a:t> - Melanoma</a:t>
                      </a:r>
                    </a:p>
                  </a:txBody>
                  <a:tcPr marL="0" marR="0" marT="0" marB="0" anchor="ctr">
                    <a:lnL>
                      <a:noFill/>
                    </a:lnL>
                    <a:lnR>
                      <a:noFill/>
                    </a:lnR>
                    <a:lnT>
                      <a:noFill/>
                    </a:lnT>
                    <a:lnB>
                      <a:noFill/>
                    </a:lnB>
                    <a:solidFill>
                      <a:srgbClr val="FFFEE8"/>
                    </a:solidFill>
                  </a:tcPr>
                </a:tc>
              </a:tr>
            </a:tbl>
          </a:graphicData>
        </a:graphic>
      </p:graphicFrame>
      <p:sp>
        <p:nvSpPr>
          <p:cNvPr id="3" name="Rectangle 2"/>
          <p:cNvSpPr/>
          <p:nvPr/>
        </p:nvSpPr>
        <p:spPr>
          <a:xfrm>
            <a:off x="990600" y="360414"/>
            <a:ext cx="7315200" cy="707886"/>
          </a:xfrm>
          <a:prstGeom prst="rect">
            <a:avLst/>
          </a:prstGeom>
        </p:spPr>
        <p:txBody>
          <a:bodyPr wrap="square">
            <a:spAutoFit/>
          </a:bodyPr>
          <a:lstStyle/>
          <a:p>
            <a:pPr algn="ctr"/>
            <a:r>
              <a:rPr lang="en-US" sz="2000" dirty="0" smtClean="0">
                <a:latin typeface="Arial Black" panose="020B0A04020102020204" pitchFamily="34" charset="0"/>
              </a:rPr>
              <a:t>FGF6 pathway interacted with Iron metabolism pathway</a:t>
            </a:r>
            <a:endParaRPr lang="en-US" sz="2000" dirty="0">
              <a:latin typeface="Arial Black" panose="020B0A04020102020204" pitchFamily="34" charset="0"/>
            </a:endParaRPr>
          </a:p>
        </p:txBody>
      </p:sp>
      <p:sp>
        <p:nvSpPr>
          <p:cNvPr id="4" name="Rectangle 3"/>
          <p:cNvSpPr/>
          <p:nvPr/>
        </p:nvSpPr>
        <p:spPr>
          <a:xfrm>
            <a:off x="152400" y="1295400"/>
            <a:ext cx="4572000" cy="369332"/>
          </a:xfrm>
          <a:prstGeom prst="rect">
            <a:avLst/>
          </a:prstGeom>
        </p:spPr>
        <p:txBody>
          <a:bodyPr>
            <a:spAutoFit/>
          </a:bodyPr>
          <a:lstStyle/>
          <a:p>
            <a:r>
              <a:rPr lang="en-US" b="1" dirty="0" smtClean="0"/>
              <a:t>Known FGF6 pathway in KEGG</a:t>
            </a:r>
            <a:endParaRPr lang="en-US" b="1" dirty="0"/>
          </a:p>
        </p:txBody>
      </p:sp>
      <p:sp>
        <p:nvSpPr>
          <p:cNvPr id="5" name="Rectangle 4"/>
          <p:cNvSpPr/>
          <p:nvPr/>
        </p:nvSpPr>
        <p:spPr>
          <a:xfrm>
            <a:off x="304800" y="3276600"/>
            <a:ext cx="6934200" cy="369332"/>
          </a:xfrm>
          <a:prstGeom prst="rect">
            <a:avLst/>
          </a:prstGeom>
        </p:spPr>
        <p:txBody>
          <a:bodyPr wrap="square">
            <a:spAutoFit/>
          </a:bodyPr>
          <a:lstStyle/>
          <a:p>
            <a:r>
              <a:rPr lang="en-US" b="1" dirty="0"/>
              <a:t>Known Iron </a:t>
            </a:r>
            <a:r>
              <a:rPr lang="en-US" b="1" dirty="0" smtClean="0"/>
              <a:t>metabolism </a:t>
            </a:r>
            <a:r>
              <a:rPr lang="en-US" b="1" dirty="0"/>
              <a:t>pathway in KEGG</a:t>
            </a:r>
          </a:p>
        </p:txBody>
      </p:sp>
      <p:sp>
        <p:nvSpPr>
          <p:cNvPr id="6" name="Rectangle 5"/>
          <p:cNvSpPr/>
          <p:nvPr/>
        </p:nvSpPr>
        <p:spPr>
          <a:xfrm>
            <a:off x="4884295" y="4439520"/>
            <a:ext cx="1484026" cy="923330"/>
          </a:xfrm>
          <a:prstGeom prst="rect">
            <a:avLst/>
          </a:prstGeom>
        </p:spPr>
        <p:txBody>
          <a:bodyPr wrap="square">
            <a:spAutoFit/>
          </a:bodyPr>
          <a:lstStyle/>
          <a:p>
            <a:r>
              <a:rPr lang="en-US" dirty="0"/>
              <a:t>CUL1  </a:t>
            </a:r>
            <a:r>
              <a:rPr lang="en-US" dirty="0" smtClean="0"/>
              <a:t>              HMOX1             SKP1</a:t>
            </a:r>
            <a:endParaRPr lang="en-US" dirty="0"/>
          </a:p>
        </p:txBody>
      </p:sp>
      <p:sp>
        <p:nvSpPr>
          <p:cNvPr id="7" name="Rectangle 6"/>
          <p:cNvSpPr/>
          <p:nvPr/>
        </p:nvSpPr>
        <p:spPr>
          <a:xfrm>
            <a:off x="4407108" y="3276600"/>
            <a:ext cx="2438400" cy="369332"/>
          </a:xfrm>
          <a:prstGeom prst="rect">
            <a:avLst/>
          </a:prstGeom>
        </p:spPr>
        <p:txBody>
          <a:bodyPr wrap="square">
            <a:spAutoFit/>
          </a:bodyPr>
          <a:lstStyle/>
          <a:p>
            <a:r>
              <a:rPr lang="en-US" b="1" dirty="0" smtClean="0"/>
              <a:t>(</a:t>
            </a:r>
            <a:r>
              <a:rPr lang="en-US" b="1" dirty="0" err="1" smtClean="0"/>
              <a:t>Reactome</a:t>
            </a:r>
            <a:r>
              <a:rPr lang="en-US" b="1" dirty="0" smtClean="0"/>
              <a:t> and KEGG)</a:t>
            </a:r>
            <a:endParaRPr lang="en-US" b="1" dirty="0"/>
          </a:p>
        </p:txBody>
      </p:sp>
      <p:sp>
        <p:nvSpPr>
          <p:cNvPr id="8" name="Oval 7"/>
          <p:cNvSpPr/>
          <p:nvPr/>
        </p:nvSpPr>
        <p:spPr>
          <a:xfrm>
            <a:off x="4172480" y="3858120"/>
            <a:ext cx="3980920" cy="1878462"/>
          </a:xfrm>
          <a:prstGeom prst="ellipse">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20713923">
            <a:off x="1677200" y="5206398"/>
            <a:ext cx="3050515" cy="369332"/>
          </a:xfrm>
          <a:prstGeom prst="rect">
            <a:avLst/>
          </a:prstGeom>
        </p:spPr>
        <p:txBody>
          <a:bodyPr wrap="none">
            <a:spAutoFit/>
          </a:bodyPr>
          <a:lstStyle/>
          <a:p>
            <a:r>
              <a:rPr lang="en-US" dirty="0">
                <a:solidFill>
                  <a:srgbClr val="121E9A"/>
                </a:solidFill>
                <a:hlinkClick r:id="rId4"/>
              </a:rPr>
              <a:t>hsa05200</a:t>
            </a:r>
            <a:r>
              <a:rPr lang="en-US" dirty="0"/>
              <a:t> - Pathways in cancer</a:t>
            </a:r>
          </a:p>
        </p:txBody>
      </p:sp>
      <p:sp>
        <p:nvSpPr>
          <p:cNvPr id="10" name="Oval 9"/>
          <p:cNvSpPr/>
          <p:nvPr/>
        </p:nvSpPr>
        <p:spPr>
          <a:xfrm rot="20726635">
            <a:off x="1816033" y="4185625"/>
            <a:ext cx="4712894" cy="187305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841348" y="4080931"/>
            <a:ext cx="854914" cy="369332"/>
          </a:xfrm>
          <a:prstGeom prst="rect">
            <a:avLst/>
          </a:prstGeom>
        </p:spPr>
        <p:txBody>
          <a:bodyPr wrap="none">
            <a:spAutoFit/>
          </a:bodyPr>
          <a:lstStyle/>
          <a:p>
            <a:r>
              <a:rPr lang="en-US" dirty="0"/>
              <a:t>NCOA4</a:t>
            </a:r>
          </a:p>
        </p:txBody>
      </p:sp>
      <p:sp>
        <p:nvSpPr>
          <p:cNvPr id="12" name="Rectangle 11"/>
          <p:cNvSpPr/>
          <p:nvPr/>
        </p:nvSpPr>
        <p:spPr>
          <a:xfrm>
            <a:off x="6162940" y="4639036"/>
            <a:ext cx="1808252" cy="369332"/>
          </a:xfrm>
          <a:prstGeom prst="rect">
            <a:avLst/>
          </a:prstGeom>
        </p:spPr>
        <p:txBody>
          <a:bodyPr wrap="none">
            <a:spAutoFit/>
          </a:bodyPr>
          <a:lstStyle/>
          <a:p>
            <a:r>
              <a:rPr lang="en-US" b="1" dirty="0"/>
              <a:t>Iron metabolism </a:t>
            </a:r>
            <a:endParaRPr lang="en-US" dirty="0"/>
          </a:p>
        </p:txBody>
      </p:sp>
    </p:spTree>
    <p:extLst>
      <p:ext uri="{BB962C8B-B14F-4D97-AF65-F5344CB8AC3E}">
        <p14:creationId xmlns:p14="http://schemas.microsoft.com/office/powerpoint/2010/main" val="1609742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5159" y="241816"/>
            <a:ext cx="5625130" cy="369332"/>
          </a:xfrm>
          <a:prstGeom prst="rect">
            <a:avLst/>
          </a:prstGeom>
        </p:spPr>
        <p:txBody>
          <a:bodyPr wrap="none">
            <a:spAutoFit/>
          </a:bodyPr>
          <a:lstStyle/>
          <a:p>
            <a:pPr algn="ctr"/>
            <a:r>
              <a:rPr lang="en-US" dirty="0">
                <a:latin typeface="Arial Black" panose="020B0A04020102020204" pitchFamily="34" charset="0"/>
              </a:rPr>
              <a:t>Result </a:t>
            </a:r>
            <a:r>
              <a:rPr lang="en-US" dirty="0" smtClean="0">
                <a:latin typeface="Arial Black" panose="020B0A04020102020204" pitchFamily="34" charset="0"/>
              </a:rPr>
              <a:t>3: FGF6 Gene knock-out mice model</a:t>
            </a:r>
          </a:p>
        </p:txBody>
      </p:sp>
      <p:pic>
        <p:nvPicPr>
          <p:cNvPr id="4098" name="Picture 2" descr="Image result for immunohistochemistry iron metabolis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 y="1155621"/>
            <a:ext cx="4221022" cy="2961017"/>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4" descr="Image result for immunohistochemistry Muscl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Image result for immunohistochemistry Muscl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315616"/>
            <a:ext cx="3429000" cy="27214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Rectangle 9"/>
          <p:cNvSpPr/>
          <p:nvPr/>
        </p:nvSpPr>
        <p:spPr>
          <a:xfrm>
            <a:off x="5991225" y="4190695"/>
            <a:ext cx="859531" cy="369332"/>
          </a:xfrm>
          <a:prstGeom prst="rect">
            <a:avLst/>
          </a:prstGeom>
        </p:spPr>
        <p:txBody>
          <a:bodyPr wrap="none">
            <a:spAutoFit/>
          </a:bodyPr>
          <a:lstStyle/>
          <a:p>
            <a:r>
              <a:rPr lang="en-US" dirty="0" smtClean="0"/>
              <a:t>Muscle</a:t>
            </a:r>
            <a:endParaRPr lang="en-US" dirty="0"/>
          </a:p>
        </p:txBody>
      </p:sp>
      <p:sp>
        <p:nvSpPr>
          <p:cNvPr id="11" name="Rectangle 10"/>
          <p:cNvSpPr/>
          <p:nvPr/>
        </p:nvSpPr>
        <p:spPr>
          <a:xfrm>
            <a:off x="491498" y="5233095"/>
            <a:ext cx="7264874" cy="923330"/>
          </a:xfrm>
          <a:prstGeom prst="rect">
            <a:avLst/>
          </a:prstGeom>
        </p:spPr>
        <p:txBody>
          <a:bodyPr wrap="none">
            <a:spAutoFit/>
          </a:bodyPr>
          <a:lstStyle/>
          <a:p>
            <a:r>
              <a:rPr lang="en-US" dirty="0" smtClean="0"/>
              <a:t>Answer the question: </a:t>
            </a:r>
          </a:p>
          <a:p>
            <a:endParaRPr lang="en-US" dirty="0" smtClean="0"/>
          </a:p>
          <a:p>
            <a:r>
              <a:rPr lang="en-US" dirty="0" smtClean="0"/>
              <a:t>FGF6 most significantly play iron overload roles in muscle or liver or both?   </a:t>
            </a:r>
            <a:endParaRPr lang="en-US" dirty="0"/>
          </a:p>
        </p:txBody>
      </p:sp>
      <p:sp>
        <p:nvSpPr>
          <p:cNvPr id="12" name="Rectangle 11"/>
          <p:cNvSpPr/>
          <p:nvPr/>
        </p:nvSpPr>
        <p:spPr>
          <a:xfrm>
            <a:off x="1802773" y="4198077"/>
            <a:ext cx="632866" cy="369332"/>
          </a:xfrm>
          <a:prstGeom prst="rect">
            <a:avLst/>
          </a:prstGeom>
        </p:spPr>
        <p:txBody>
          <a:bodyPr wrap="none">
            <a:spAutoFit/>
          </a:bodyPr>
          <a:lstStyle/>
          <a:p>
            <a:r>
              <a:rPr lang="en-US" dirty="0" smtClean="0"/>
              <a:t>Liver</a:t>
            </a:r>
            <a:endParaRPr lang="en-US" dirty="0"/>
          </a:p>
        </p:txBody>
      </p:sp>
      <p:sp>
        <p:nvSpPr>
          <p:cNvPr id="13" name="Rectangle 12"/>
          <p:cNvSpPr/>
          <p:nvPr/>
        </p:nvSpPr>
        <p:spPr>
          <a:xfrm>
            <a:off x="510548" y="4639749"/>
            <a:ext cx="7792646" cy="369332"/>
          </a:xfrm>
          <a:prstGeom prst="rect">
            <a:avLst/>
          </a:prstGeom>
        </p:spPr>
        <p:txBody>
          <a:bodyPr wrap="none">
            <a:spAutoFit/>
          </a:bodyPr>
          <a:lstStyle/>
          <a:p>
            <a:r>
              <a:rPr lang="en-US" b="1" dirty="0" smtClean="0">
                <a:solidFill>
                  <a:srgbClr val="00B050"/>
                </a:solidFill>
              </a:rPr>
              <a:t>Figure 3: immunohistochemistry to show Iron quantification in different  tissues</a:t>
            </a:r>
            <a:endParaRPr lang="en-US" dirty="0"/>
          </a:p>
        </p:txBody>
      </p:sp>
    </p:spTree>
    <p:extLst>
      <p:ext uri="{BB962C8B-B14F-4D97-AF65-F5344CB8AC3E}">
        <p14:creationId xmlns:p14="http://schemas.microsoft.com/office/powerpoint/2010/main" val="7332274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2370"/>
          <a:stretch/>
        </p:blipFill>
        <p:spPr bwMode="auto">
          <a:xfrm>
            <a:off x="152400" y="1447800"/>
            <a:ext cx="5638800" cy="281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976474" y="132753"/>
            <a:ext cx="7100726" cy="923330"/>
          </a:xfrm>
          <a:prstGeom prst="rect">
            <a:avLst/>
          </a:prstGeom>
        </p:spPr>
        <p:txBody>
          <a:bodyPr wrap="none">
            <a:spAutoFit/>
          </a:bodyPr>
          <a:lstStyle/>
          <a:p>
            <a:pPr algn="ctr"/>
            <a:r>
              <a:rPr lang="en-US" dirty="0">
                <a:latin typeface="Arial Black" panose="020B0A04020102020204" pitchFamily="34" charset="0"/>
              </a:rPr>
              <a:t>Result 4: FGF6 depression and cancer iron metabolism</a:t>
            </a:r>
          </a:p>
          <a:p>
            <a:pPr algn="ctr"/>
            <a:endParaRPr lang="en-US" b="1" dirty="0" smtClean="0"/>
          </a:p>
          <a:p>
            <a:pPr algn="ctr"/>
            <a:r>
              <a:rPr lang="en-US" b="1" dirty="0" smtClean="0"/>
              <a:t>FGF6 depression and cancer cellular </a:t>
            </a:r>
            <a:r>
              <a:rPr lang="en-US" b="1" dirty="0"/>
              <a:t>nutrient</a:t>
            </a:r>
          </a:p>
        </p:txBody>
      </p:sp>
      <p:sp>
        <p:nvSpPr>
          <p:cNvPr id="3" name="Rectangle 2"/>
          <p:cNvSpPr/>
          <p:nvPr/>
        </p:nvSpPr>
        <p:spPr>
          <a:xfrm>
            <a:off x="450850" y="5105400"/>
            <a:ext cx="7543800" cy="1477328"/>
          </a:xfrm>
          <a:prstGeom prst="rect">
            <a:avLst/>
          </a:prstGeom>
        </p:spPr>
        <p:txBody>
          <a:bodyPr wrap="square">
            <a:spAutoFit/>
          </a:bodyPr>
          <a:lstStyle/>
          <a:p>
            <a:r>
              <a:rPr lang="en-US" b="1" dirty="0"/>
              <a:t>Fe is an essential cellular nutrient that is critical for DNA </a:t>
            </a:r>
            <a:r>
              <a:rPr lang="en-US" b="1" dirty="0" smtClean="0"/>
              <a:t>synthesis and therefore cancer need more Fe</a:t>
            </a:r>
          </a:p>
          <a:p>
            <a:endParaRPr lang="en-US" b="1" dirty="0"/>
          </a:p>
          <a:p>
            <a:r>
              <a:rPr lang="en-US" b="1" dirty="0" smtClean="0"/>
              <a:t>We found FGF6 is down-regulated (Loss-of-Function) in the majority cancer types which data is available. </a:t>
            </a:r>
            <a:r>
              <a:rPr lang="en-US" b="1" dirty="0"/>
              <a:t> </a:t>
            </a:r>
          </a:p>
        </p:txBody>
      </p:sp>
      <p:sp>
        <p:nvSpPr>
          <p:cNvPr id="4" name="AutoShape 2" descr="Image result for iron quantification breast canc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5714" b="48435"/>
          <a:stretch/>
        </p:blipFill>
        <p:spPr bwMode="auto">
          <a:xfrm>
            <a:off x="5410200" y="1447800"/>
            <a:ext cx="3124200" cy="2630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5657850" y="4191000"/>
            <a:ext cx="2857500" cy="738664"/>
          </a:xfrm>
          <a:prstGeom prst="rect">
            <a:avLst/>
          </a:prstGeom>
        </p:spPr>
        <p:txBody>
          <a:bodyPr wrap="square">
            <a:spAutoFit/>
          </a:bodyPr>
          <a:lstStyle/>
          <a:p>
            <a:r>
              <a:rPr lang="en-US" sz="1400" b="1" dirty="0" smtClean="0">
                <a:solidFill>
                  <a:srgbClr val="00B050"/>
                </a:solidFill>
              </a:rPr>
              <a:t>Immunohistochemistry for FGF6 and Iron at same time in Breast cancer and adjacent normal breast</a:t>
            </a:r>
            <a:endParaRPr lang="en-US" sz="1400" b="1" dirty="0"/>
          </a:p>
        </p:txBody>
      </p:sp>
      <p:sp>
        <p:nvSpPr>
          <p:cNvPr id="5" name="Rectangle 4"/>
          <p:cNvSpPr/>
          <p:nvPr/>
        </p:nvSpPr>
        <p:spPr>
          <a:xfrm>
            <a:off x="62230" y="4419600"/>
            <a:ext cx="5728970" cy="646331"/>
          </a:xfrm>
          <a:prstGeom prst="rect">
            <a:avLst/>
          </a:prstGeom>
        </p:spPr>
        <p:txBody>
          <a:bodyPr wrap="square">
            <a:spAutoFit/>
          </a:bodyPr>
          <a:lstStyle/>
          <a:p>
            <a:r>
              <a:rPr lang="en-US" sz="1200" dirty="0" smtClean="0"/>
              <a:t>Functional </a:t>
            </a:r>
            <a:r>
              <a:rPr lang="en-US" sz="1200" dirty="0"/>
              <a:t>validation assays show that apparently FGF6 </a:t>
            </a:r>
            <a:r>
              <a:rPr lang="en-US" sz="1200" dirty="0" smtClean="0"/>
              <a:t>act </a:t>
            </a:r>
            <a:r>
              <a:rPr lang="en-US" sz="1200" dirty="0"/>
              <a:t>as tumor suppressors </a:t>
            </a:r>
            <a:r>
              <a:rPr lang="en-US" sz="1200" i="1" dirty="0"/>
              <a:t>in </a:t>
            </a:r>
            <a:r>
              <a:rPr lang="en-US" sz="1200" i="1" dirty="0" smtClean="0"/>
              <a:t>vivo. </a:t>
            </a:r>
            <a:r>
              <a:rPr lang="en-US" sz="1200" dirty="0"/>
              <a:t>systemic administration might restore tumor suppressor function and serve as new biological anticancer therapies</a:t>
            </a:r>
            <a:r>
              <a:rPr lang="en-US" sz="1200" dirty="0" smtClean="0"/>
              <a:t>. </a:t>
            </a:r>
            <a:r>
              <a:rPr lang="es-ES" sz="1200" dirty="0">
                <a:hlinkClick r:id="rId4"/>
              </a:rPr>
              <a:t>J </a:t>
            </a:r>
            <a:r>
              <a:rPr lang="es-ES" sz="1200" dirty="0" err="1">
                <a:hlinkClick r:id="rId4"/>
              </a:rPr>
              <a:t>Hepatol</a:t>
            </a:r>
            <a:r>
              <a:rPr lang="es-ES" sz="1200" dirty="0">
                <a:hlinkClick r:id="rId4"/>
              </a:rPr>
              <a:t>. 2010 Jun; 52(6): 921–929</a:t>
            </a:r>
            <a:r>
              <a:rPr lang="es-ES" sz="1200" dirty="0" smtClean="0">
                <a:hlinkClick r:id="rId4"/>
              </a:rPr>
              <a:t>.</a:t>
            </a:r>
            <a:endParaRPr lang="en-US" sz="1200" dirty="0"/>
          </a:p>
        </p:txBody>
      </p:sp>
    </p:spTree>
    <p:extLst>
      <p:ext uri="{BB962C8B-B14F-4D97-AF65-F5344CB8AC3E}">
        <p14:creationId xmlns:p14="http://schemas.microsoft.com/office/powerpoint/2010/main" val="23333077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7742" y="988720"/>
            <a:ext cx="4689992" cy="25164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3581400"/>
            <a:ext cx="5248276" cy="30729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2042187" y="241816"/>
            <a:ext cx="4891083" cy="400110"/>
          </a:xfrm>
          <a:prstGeom prst="rect">
            <a:avLst/>
          </a:prstGeom>
        </p:spPr>
        <p:txBody>
          <a:bodyPr wrap="none">
            <a:spAutoFit/>
          </a:bodyPr>
          <a:lstStyle/>
          <a:p>
            <a:pPr algn="ctr"/>
            <a:r>
              <a:rPr lang="en-US" sz="2000" dirty="0" smtClean="0">
                <a:latin typeface="Arial Black" panose="020B0A04020102020204" pitchFamily="34" charset="0"/>
              </a:rPr>
              <a:t>TFRC </a:t>
            </a:r>
            <a:r>
              <a:rPr lang="en-US" sz="2000" dirty="0">
                <a:latin typeface="Arial Black" panose="020B0A04020102020204" pitchFamily="34" charset="0"/>
              </a:rPr>
              <a:t>and </a:t>
            </a:r>
            <a:r>
              <a:rPr lang="en-US" sz="2000" dirty="0" smtClean="0">
                <a:latin typeface="Arial Black" panose="020B0A04020102020204" pitchFamily="34" charset="0"/>
              </a:rPr>
              <a:t>HEPH in cancer tissues</a:t>
            </a:r>
            <a:endParaRPr lang="en-US" sz="2000" dirty="0">
              <a:latin typeface="Arial Black" panose="020B0A04020102020204" pitchFamily="34" charset="0"/>
            </a:endParaRPr>
          </a:p>
        </p:txBody>
      </p:sp>
      <p:sp>
        <p:nvSpPr>
          <p:cNvPr id="2" name="Rectangle 1"/>
          <p:cNvSpPr/>
          <p:nvPr/>
        </p:nvSpPr>
        <p:spPr>
          <a:xfrm>
            <a:off x="5197734" y="2096440"/>
            <a:ext cx="3412866" cy="954107"/>
          </a:xfrm>
          <a:prstGeom prst="rect">
            <a:avLst/>
          </a:prstGeom>
        </p:spPr>
        <p:txBody>
          <a:bodyPr wrap="square">
            <a:spAutoFit/>
          </a:bodyPr>
          <a:lstStyle/>
          <a:p>
            <a:r>
              <a:rPr lang="en-US" sz="1400" dirty="0">
                <a:latin typeface="Arial Black" panose="020B0A04020102020204" pitchFamily="34" charset="0"/>
              </a:rPr>
              <a:t>TFRC </a:t>
            </a:r>
            <a:r>
              <a:rPr lang="en-US" sz="1400" dirty="0" smtClean="0">
                <a:latin typeface="Arial Black" panose="020B0A04020102020204" pitchFamily="34" charset="0"/>
              </a:rPr>
              <a:t>is iron input protein and it was upregulated in cancer tissues suggesting cancer need more Iron in its progressive</a:t>
            </a:r>
            <a:endParaRPr lang="en-US" sz="1400" dirty="0"/>
          </a:p>
        </p:txBody>
      </p:sp>
      <p:sp>
        <p:nvSpPr>
          <p:cNvPr id="6" name="Rectangle 5"/>
          <p:cNvSpPr/>
          <p:nvPr/>
        </p:nvSpPr>
        <p:spPr>
          <a:xfrm>
            <a:off x="5226836" y="4640817"/>
            <a:ext cx="3840963" cy="954107"/>
          </a:xfrm>
          <a:prstGeom prst="rect">
            <a:avLst/>
          </a:prstGeom>
        </p:spPr>
        <p:txBody>
          <a:bodyPr wrap="square">
            <a:spAutoFit/>
          </a:bodyPr>
          <a:lstStyle/>
          <a:p>
            <a:r>
              <a:rPr lang="en-US" sz="1400" dirty="0" smtClean="0">
                <a:latin typeface="Arial Black" panose="020B0A04020102020204" pitchFamily="34" charset="0"/>
              </a:rPr>
              <a:t>HEPH is iron output protein and it was down-regulated in cancer tissues suggesting cancer need keep more irons for its proliferation.</a:t>
            </a:r>
            <a:endParaRPr lang="en-US" sz="1400" dirty="0"/>
          </a:p>
        </p:txBody>
      </p:sp>
    </p:spTree>
    <p:extLst>
      <p:ext uri="{BB962C8B-B14F-4D97-AF65-F5344CB8AC3E}">
        <p14:creationId xmlns:p14="http://schemas.microsoft.com/office/powerpoint/2010/main" val="15319714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533400"/>
            <a:ext cx="7696200" cy="3139321"/>
          </a:xfrm>
          <a:prstGeom prst="rect">
            <a:avLst/>
          </a:prstGeom>
        </p:spPr>
        <p:txBody>
          <a:bodyPr wrap="square">
            <a:spAutoFit/>
          </a:bodyPr>
          <a:lstStyle/>
          <a:p>
            <a:r>
              <a:rPr lang="en-US" dirty="0"/>
              <a:t>Imputed results were computed for 7,381,496 SNPs having an average imputation r 240.5 and a minimum within-batch r 240.3, and removing SNPs with evidence of a strong batch effect (Po10 50), measured by ANOVA of dosages versus batches. For genotyped SNPs, we identified 854,959 SNPs with a minor allele frequency 40.1%, call rate 490%, Hardy–Weinberg P410 20 in European 23andMe participants and P410 50 for an effect of genotyping date on allele frequency. To create a single merged result set, for 806,041 SNPs with both imputed and genotyped results passing these quality filters, we selected the imputed result. After applying these filters and removing a small number of results that did not converge, we were left with association test results for 7,427,422 SNPs.</a:t>
            </a:r>
          </a:p>
        </p:txBody>
      </p:sp>
    </p:spTree>
    <p:extLst>
      <p:ext uri="{BB962C8B-B14F-4D97-AF65-F5344CB8AC3E}">
        <p14:creationId xmlns:p14="http://schemas.microsoft.com/office/powerpoint/2010/main" val="4077446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n external file that holds a picture, illustration, etc.&#10;Object name is wdev0004-0215-f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603573"/>
            <a:ext cx="4114800" cy="556862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09600" y="3691"/>
            <a:ext cx="8001000" cy="369332"/>
          </a:xfrm>
          <a:prstGeom prst="rect">
            <a:avLst/>
          </a:prstGeom>
        </p:spPr>
        <p:txBody>
          <a:bodyPr wrap="square">
            <a:spAutoFit/>
          </a:bodyPr>
          <a:lstStyle/>
          <a:p>
            <a:pPr algn="ctr"/>
            <a:r>
              <a:rPr lang="en-US" dirty="0" smtClean="0">
                <a:latin typeface="Arial Black" panose="020B0A04020102020204" pitchFamily="34" charset="0"/>
              </a:rPr>
              <a:t>FGF6 and Iron Metabolism Interaction</a:t>
            </a:r>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0676" y="524932"/>
            <a:ext cx="4219924" cy="3459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33010" y="4043175"/>
            <a:ext cx="4428901" cy="2391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Down Arrow 3"/>
          <p:cNvSpPr/>
          <p:nvPr/>
        </p:nvSpPr>
        <p:spPr>
          <a:xfrm rot="2269236">
            <a:off x="1822093" y="946781"/>
            <a:ext cx="381000" cy="1524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Down Arrow 7"/>
          <p:cNvSpPr/>
          <p:nvPr/>
        </p:nvSpPr>
        <p:spPr>
          <a:xfrm rot="2269236">
            <a:off x="1795732" y="505438"/>
            <a:ext cx="381000" cy="196271"/>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Down Arrow 8"/>
          <p:cNvSpPr/>
          <p:nvPr/>
        </p:nvSpPr>
        <p:spPr>
          <a:xfrm rot="2269236">
            <a:off x="6310138" y="1677192"/>
            <a:ext cx="381000" cy="1524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Rectangle 9"/>
          <p:cNvSpPr/>
          <p:nvPr/>
        </p:nvSpPr>
        <p:spPr>
          <a:xfrm>
            <a:off x="219074" y="6494418"/>
            <a:ext cx="9286875" cy="307777"/>
          </a:xfrm>
          <a:prstGeom prst="rect">
            <a:avLst/>
          </a:prstGeom>
        </p:spPr>
        <p:txBody>
          <a:bodyPr wrap="square">
            <a:spAutoFit/>
          </a:bodyPr>
          <a:lstStyle/>
          <a:p>
            <a:r>
              <a:rPr lang="en-US" sz="1400" dirty="0"/>
              <a:t>Heparin: a potent inhibitor of </a:t>
            </a:r>
            <a:r>
              <a:rPr lang="en-US" sz="1400" dirty="0" err="1"/>
              <a:t>hepcidin</a:t>
            </a:r>
            <a:r>
              <a:rPr lang="en-US" sz="1400" dirty="0"/>
              <a:t> expression in vitro and in vivo (BLOOD, </a:t>
            </a:r>
            <a:r>
              <a:rPr lang="en-US" sz="1400" dirty="0" smtClean="0"/>
              <a:t>2011  </a:t>
            </a:r>
            <a:r>
              <a:rPr lang="en-US" sz="1400" dirty="0"/>
              <a:t>VOLUME 117, NUMBER 3 997 ) </a:t>
            </a:r>
          </a:p>
        </p:txBody>
      </p:sp>
    </p:spTree>
    <p:extLst>
      <p:ext uri="{BB962C8B-B14F-4D97-AF65-F5344CB8AC3E}">
        <p14:creationId xmlns:p14="http://schemas.microsoft.com/office/powerpoint/2010/main" val="106275027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19865</TotalTime>
  <Words>1632</Words>
  <Application>Microsoft Office PowerPoint</Application>
  <PresentationFormat>On-screen Show (4:3)</PresentationFormat>
  <Paragraphs>576</Paragraphs>
  <Slides>33</Slides>
  <Notes>5</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Marshfield Clinic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Guo, Shicheng</dc:creator>
  <cp:lastModifiedBy>Guo, Shicheng</cp:lastModifiedBy>
  <cp:revision>134</cp:revision>
  <cp:lastPrinted>2017-12-15T02:33:12Z</cp:lastPrinted>
  <dcterms:created xsi:type="dcterms:W3CDTF">2017-12-14T23:13:57Z</dcterms:created>
  <dcterms:modified xsi:type="dcterms:W3CDTF">2018-03-22T00:01:58Z</dcterms:modified>
</cp:coreProperties>
</file>